
<file path=[Content_Types].xml><?xml version="1.0" encoding="utf-8"?>
<Types xmlns="http://schemas.openxmlformats.org/package/2006/content-types">
  <Default Extension="mp3" ContentType="audio/unknown"/>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2.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notesSlides/notesSlide3.xml" ContentType="application/vnd.openxmlformats-officedocument.presentationml.notesSlide+xml"/>
  <Override PartName="/ppt/tags/tag295.xml" ContentType="application/vnd.openxmlformats-officedocument.presentationml.tags+xml"/>
  <Override PartName="/ppt/notesSlides/notesSlide4.xml" ContentType="application/vnd.openxmlformats-officedocument.presentationml.notesSlide+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00" r:id="rId1"/>
    <p:sldMasterId id="2147483769" r:id="rId2"/>
    <p:sldMasterId id="2147483782" r:id="rId3"/>
    <p:sldMasterId id="2147483795" r:id="rId4"/>
    <p:sldMasterId id="2147483808" r:id="rId5"/>
    <p:sldMasterId id="2147483821" r:id="rId6"/>
  </p:sldMasterIdLst>
  <p:notesMasterIdLst>
    <p:notesMasterId r:id="rId29"/>
  </p:notesMasterIdLst>
  <p:sldIdLst>
    <p:sldId id="8958" r:id="rId7"/>
    <p:sldId id="8969" r:id="rId8"/>
    <p:sldId id="8959" r:id="rId9"/>
    <p:sldId id="8960" r:id="rId10"/>
    <p:sldId id="567" r:id="rId11"/>
    <p:sldId id="8970" r:id="rId12"/>
    <p:sldId id="8978" r:id="rId13"/>
    <p:sldId id="8977" r:id="rId14"/>
    <p:sldId id="8971" r:id="rId15"/>
    <p:sldId id="8974" r:id="rId16"/>
    <p:sldId id="8976" r:id="rId17"/>
    <p:sldId id="8975" r:id="rId18"/>
    <p:sldId id="8979" r:id="rId19"/>
    <p:sldId id="8942" r:id="rId20"/>
    <p:sldId id="8961" r:id="rId21"/>
    <p:sldId id="8980" r:id="rId22"/>
    <p:sldId id="8962" r:id="rId23"/>
    <p:sldId id="8968" r:id="rId24"/>
    <p:sldId id="8981" r:id="rId25"/>
    <p:sldId id="8982" r:id="rId26"/>
    <p:sldId id="500" r:id="rId27"/>
    <p:sldId id="568" r:id="rId28"/>
  </p:sldIdLst>
  <p:sldSz cx="12192000" cy="6858000"/>
  <p:notesSz cx="6858000" cy="9144000"/>
  <p:custDataLst>
    <p:tags r:id="rId30"/>
  </p:custDataLst>
  <p:defaultTextStyle>
    <a:defPPr>
      <a:defRPr lang="zh-CN"/>
    </a:defPPr>
    <a:lvl1pPr marL="0" algn="l" defTabSz="914332" rtl="0" eaLnBrk="1" latinLnBrk="0" hangingPunct="1">
      <a:defRPr sz="1867" kern="1200">
        <a:solidFill>
          <a:schemeClr val="tx1"/>
        </a:solidFill>
        <a:latin typeface="+mn-lt"/>
        <a:ea typeface="+mn-ea"/>
        <a:cs typeface="+mn-cs"/>
      </a:defRPr>
    </a:lvl1pPr>
    <a:lvl2pPr marL="457167" algn="l" defTabSz="914332" rtl="0" eaLnBrk="1" latinLnBrk="0" hangingPunct="1">
      <a:defRPr sz="1867" kern="1200">
        <a:solidFill>
          <a:schemeClr val="tx1"/>
        </a:solidFill>
        <a:latin typeface="+mn-lt"/>
        <a:ea typeface="+mn-ea"/>
        <a:cs typeface="+mn-cs"/>
      </a:defRPr>
    </a:lvl2pPr>
    <a:lvl3pPr marL="914332" algn="l" defTabSz="914332" rtl="0" eaLnBrk="1" latinLnBrk="0" hangingPunct="1">
      <a:defRPr sz="1867" kern="1200">
        <a:solidFill>
          <a:schemeClr val="tx1"/>
        </a:solidFill>
        <a:latin typeface="+mn-lt"/>
        <a:ea typeface="+mn-ea"/>
        <a:cs typeface="+mn-cs"/>
      </a:defRPr>
    </a:lvl3pPr>
    <a:lvl4pPr marL="1371498" algn="l" defTabSz="914332" rtl="0" eaLnBrk="1" latinLnBrk="0" hangingPunct="1">
      <a:defRPr sz="1867" kern="1200">
        <a:solidFill>
          <a:schemeClr val="tx1"/>
        </a:solidFill>
        <a:latin typeface="+mn-lt"/>
        <a:ea typeface="+mn-ea"/>
        <a:cs typeface="+mn-cs"/>
      </a:defRPr>
    </a:lvl4pPr>
    <a:lvl5pPr marL="1828664" algn="l" defTabSz="914332" rtl="0" eaLnBrk="1" latinLnBrk="0" hangingPunct="1">
      <a:defRPr sz="1867" kern="1200">
        <a:solidFill>
          <a:schemeClr val="tx1"/>
        </a:solidFill>
        <a:latin typeface="+mn-lt"/>
        <a:ea typeface="+mn-ea"/>
        <a:cs typeface="+mn-cs"/>
      </a:defRPr>
    </a:lvl5pPr>
    <a:lvl6pPr marL="2285830" algn="l" defTabSz="914332" rtl="0" eaLnBrk="1" latinLnBrk="0" hangingPunct="1">
      <a:defRPr sz="1867" kern="1200">
        <a:solidFill>
          <a:schemeClr val="tx1"/>
        </a:solidFill>
        <a:latin typeface="+mn-lt"/>
        <a:ea typeface="+mn-ea"/>
        <a:cs typeface="+mn-cs"/>
      </a:defRPr>
    </a:lvl6pPr>
    <a:lvl7pPr marL="2742994" algn="l" defTabSz="914332" rtl="0" eaLnBrk="1" latinLnBrk="0" hangingPunct="1">
      <a:defRPr sz="1867" kern="1200">
        <a:solidFill>
          <a:schemeClr val="tx1"/>
        </a:solidFill>
        <a:latin typeface="+mn-lt"/>
        <a:ea typeface="+mn-ea"/>
        <a:cs typeface="+mn-cs"/>
      </a:defRPr>
    </a:lvl7pPr>
    <a:lvl8pPr marL="3200160" algn="l" defTabSz="914332" rtl="0" eaLnBrk="1" latinLnBrk="0" hangingPunct="1">
      <a:defRPr sz="1867" kern="1200">
        <a:solidFill>
          <a:schemeClr val="tx1"/>
        </a:solidFill>
        <a:latin typeface="+mn-lt"/>
        <a:ea typeface="+mn-ea"/>
        <a:cs typeface="+mn-cs"/>
      </a:defRPr>
    </a:lvl8pPr>
    <a:lvl9pPr marL="3657327" algn="l" defTabSz="914332" rtl="0" eaLnBrk="1" latinLnBrk="0" hangingPunct="1">
      <a:defRPr sz="1867"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787" userDrawn="1">
          <p15:clr>
            <a:srgbClr val="A4A3A4"/>
          </p15:clr>
        </p15:guide>
        <p15:guide id="2" pos="644" userDrawn="1">
          <p15:clr>
            <a:srgbClr val="A4A3A4"/>
          </p15:clr>
        </p15:guide>
        <p15:guide id="3" pos="9596" userDrawn="1">
          <p15:clr>
            <a:srgbClr val="A4A3A4"/>
          </p15:clr>
        </p15:guide>
        <p15:guide id="4" orient="horz" pos="4876" userDrawn="1">
          <p15:clr>
            <a:srgbClr val="A4A3A4"/>
          </p15:clr>
        </p15:guide>
        <p15:guide id="5" orient="horz" pos="1368" userDrawn="1">
          <p15:clr>
            <a:srgbClr val="A4A3A4"/>
          </p15:clr>
        </p15:guide>
        <p15:guide id="6" orient="horz" pos="278" userDrawn="1">
          <p15:clr>
            <a:srgbClr val="A4A3A4"/>
          </p15:clr>
        </p15:guide>
        <p15:guide id="7" orient="horz" pos="5480" userDrawn="1">
          <p15:clr>
            <a:srgbClr val="A4A3A4"/>
          </p15:clr>
        </p15:guide>
        <p15:guide id="8" pos="5120" userDrawn="1">
          <p15:clr>
            <a:srgbClr val="A4A3A4"/>
          </p15:clr>
        </p15:guide>
        <p15:guide id="9" orient="horz" pos="2659" userDrawn="1">
          <p15:clr>
            <a:srgbClr val="A4A3A4"/>
          </p15:clr>
        </p15:guide>
        <p15:guide id="11" orient="horz" pos="1933" userDrawn="1">
          <p15:clr>
            <a:srgbClr val="A4A3A4"/>
          </p15:clr>
        </p15:guide>
        <p15:guide id="12" orient="horz" pos="2840" userDrawn="1">
          <p15:clr>
            <a:srgbClr val="A4A3A4"/>
          </p15:clr>
        </p15:guide>
        <p15:guide id="13" orient="horz" pos="3657" userDrawn="1">
          <p15:clr>
            <a:srgbClr val="A4A3A4"/>
          </p15:clr>
        </p15:guide>
        <p15:guide id="14" orient="horz" pos="1049" userDrawn="1">
          <p15:clr>
            <a:srgbClr val="A4A3A4"/>
          </p15:clr>
        </p15:guide>
        <p15:guide id="15" orient="horz" pos="4111" userDrawn="1">
          <p15:clr>
            <a:srgbClr val="A4A3A4"/>
          </p15:clr>
        </p15:guide>
        <p15:guide id="16" orient="horz" userDrawn="1">
          <p15:clr>
            <a:srgbClr val="A4A3A4"/>
          </p15:clr>
        </p15:guide>
        <p15:guide id="17" orient="horz" pos="2931" userDrawn="1">
          <p15:clr>
            <a:srgbClr val="A4A3A4"/>
          </p15:clr>
        </p15:guide>
        <p15:guide id="18" pos="483" userDrawn="1">
          <p15:clr>
            <a:srgbClr val="A4A3A4"/>
          </p15:clr>
        </p15:guide>
        <p15:guide id="19" pos="7197"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76" autoAdjust="0"/>
    <p:restoredTop sz="86034" autoAdjust="0"/>
  </p:normalViewPr>
  <p:slideViewPr>
    <p:cSldViewPr snapToGrid="0" showGuides="1">
      <p:cViewPr>
        <p:scale>
          <a:sx n="64" d="100"/>
          <a:sy n="64" d="100"/>
        </p:scale>
        <p:origin x="-750" y="-72"/>
      </p:cViewPr>
      <p:guideLst>
        <p:guide orient="horz" pos="3787"/>
        <p:guide orient="horz" pos="4876"/>
        <p:guide orient="horz" pos="1368"/>
        <p:guide orient="horz" pos="278"/>
        <p:guide orient="horz" pos="5480"/>
        <p:guide orient="horz" pos="2659"/>
        <p:guide orient="horz" pos="1933"/>
        <p:guide orient="horz" pos="2840"/>
        <p:guide orient="horz" pos="3657"/>
        <p:guide orient="horz" pos="1049"/>
        <p:guide orient="horz" pos="4111"/>
        <p:guide orient="horz"/>
        <p:guide orient="horz" pos="2931"/>
        <p:guide pos="644"/>
        <p:guide pos="9596"/>
        <p:guide pos="5120"/>
        <p:guide pos="483"/>
        <p:guide pos="7197"/>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tags" Target="tags/tag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2023-10-13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5</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2089779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678981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367898153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image" Target="../media/image7.svg"/><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image" Target="../media/image12.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9.png"/><Relationship Id="rId5" Type="http://schemas.openxmlformats.org/officeDocument/2006/relationships/tags" Target="../tags/tag19.xml"/><Relationship Id="rId10" Type="http://schemas.openxmlformats.org/officeDocument/2006/relationships/image" Target="../media/image8.png"/><Relationship Id="rId4" Type="http://schemas.openxmlformats.org/officeDocument/2006/relationships/tags" Target="../tags/tag18.xml"/><Relationship Id="rId9" Type="http://schemas.openxmlformats.org/officeDocument/2006/relationships/image" Target="../media/image7.png"/><Relationship Id="rId1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image" Target="../media/image11.png"/><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image" Target="../media/image10.png"/><Relationship Id="rId2" Type="http://schemas.openxmlformats.org/officeDocument/2006/relationships/tags" Target="../tags/tag70.xml"/><Relationship Id="rId16" Type="http://schemas.openxmlformats.org/officeDocument/2006/relationships/image" Target="../media/image13.png"/><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media/image9.png"/><Relationship Id="rId5" Type="http://schemas.openxmlformats.org/officeDocument/2006/relationships/tags" Target="../tags/tag73.xml"/><Relationship Id="rId1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tags" Target="../tags/tag72.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image" Target="../media/image7.svg"/><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image" Target="../media/image12.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image" Target="../media/image9.png"/><Relationship Id="rId5" Type="http://schemas.openxmlformats.org/officeDocument/2006/relationships/tags" Target="../tags/tag80.xml"/><Relationship Id="rId10" Type="http://schemas.openxmlformats.org/officeDocument/2006/relationships/image" Target="../media/image8.png"/><Relationship Id="rId4" Type="http://schemas.openxmlformats.org/officeDocument/2006/relationships/tags" Target="../tags/tag79.xml"/><Relationship Id="rId9" Type="http://schemas.openxmlformats.org/officeDocument/2006/relationships/image" Target="../media/image7.png"/><Relationship Id="rId14"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slideMaster" Target="../slideMasters/slideMaster3.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9"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slideMaster" Target="../slideMasters/slideMaster3.xml"/><Relationship Id="rId4" Type="http://schemas.openxmlformats.org/officeDocument/2006/relationships/tags" Target="../tags/tag100.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3.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3.xml"/><Relationship Id="rId5" Type="http://schemas.openxmlformats.org/officeDocument/2006/relationships/tags" Target="../tags/tag114.xml"/><Relationship Id="rId4" Type="http://schemas.openxmlformats.org/officeDocument/2006/relationships/tags" Target="../tags/tag11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3.xml"/><Relationship Id="rId4" Type="http://schemas.openxmlformats.org/officeDocument/2006/relationships/tags" Target="../tags/tag118.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3.xml"/><Relationship Id="rId5" Type="http://schemas.openxmlformats.org/officeDocument/2006/relationships/tags" Target="../tags/tag123.xml"/><Relationship Id="rId4" Type="http://schemas.openxmlformats.org/officeDocument/2006/relationships/tags" Target="../tags/tag12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image" Target="../media/image11.png"/><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image" Target="../media/image10.png"/><Relationship Id="rId2" Type="http://schemas.openxmlformats.org/officeDocument/2006/relationships/tags" Target="../tags/tag131.xml"/><Relationship Id="rId16" Type="http://schemas.openxmlformats.org/officeDocument/2006/relationships/image" Target="../media/image13.png"/><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image" Target="../media/image9.png"/><Relationship Id="rId5" Type="http://schemas.openxmlformats.org/officeDocument/2006/relationships/tags" Target="../tags/tag134.xml"/><Relationship Id="rId1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tags" Target="../tags/tag133.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image" Target="../media/image7.sv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12.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9.png"/><Relationship Id="rId5" Type="http://schemas.openxmlformats.org/officeDocument/2006/relationships/tags" Target="../tags/tag141.xml"/><Relationship Id="rId10" Type="http://schemas.openxmlformats.org/officeDocument/2006/relationships/image" Target="../media/image8.png"/><Relationship Id="rId4" Type="http://schemas.openxmlformats.org/officeDocument/2006/relationships/tags" Target="../tags/tag140.xml"/><Relationship Id="rId9" Type="http://schemas.openxmlformats.org/officeDocument/2006/relationships/image" Target="../media/image7.png"/><Relationship Id="rId14" Type="http://schemas.openxmlformats.org/officeDocument/2006/relationships/image" Target="../media/image13.png"/></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46.xml"/><Relationship Id="rId7" Type="http://schemas.openxmlformats.org/officeDocument/2006/relationships/slideMaster" Target="../slideMasters/slideMaster4.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9"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slideMaster" Target="../slideMasters/slideMaster4.xml"/><Relationship Id="rId4" Type="http://schemas.openxmlformats.org/officeDocument/2006/relationships/tags" Target="../tags/tag161.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4"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7.xml"/><Relationship Id="rId7" Type="http://schemas.openxmlformats.org/officeDocument/2006/relationships/slideMaster" Target="../slideMasters/slideMaster4.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Master" Target="../slideMasters/slideMaster4.xml"/><Relationship Id="rId5" Type="http://schemas.openxmlformats.org/officeDocument/2006/relationships/tags" Target="../tags/tag175.xml"/><Relationship Id="rId4" Type="http://schemas.openxmlformats.org/officeDocument/2006/relationships/tags" Target="../tags/tag17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5" Type="http://schemas.openxmlformats.org/officeDocument/2006/relationships/slideMaster" Target="../slideMasters/slideMaster4.xml"/><Relationship Id="rId4" Type="http://schemas.openxmlformats.org/officeDocument/2006/relationships/tags" Target="../tags/tag179.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4.xml"/><Relationship Id="rId5" Type="http://schemas.openxmlformats.org/officeDocument/2006/relationships/tags" Target="../tags/tag184.xml"/><Relationship Id="rId4" Type="http://schemas.openxmlformats.org/officeDocument/2006/relationships/tags" Target="../tags/tag18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image" Target="../media/image11.png"/><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image" Target="../media/image10.png"/><Relationship Id="rId2" Type="http://schemas.openxmlformats.org/officeDocument/2006/relationships/tags" Target="../tags/tag192.xml"/><Relationship Id="rId16" Type="http://schemas.openxmlformats.org/officeDocument/2006/relationships/image" Target="../media/image13.png"/><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image" Target="../media/image9.png"/><Relationship Id="rId5" Type="http://schemas.openxmlformats.org/officeDocument/2006/relationships/tags" Target="../tags/tag195.xml"/><Relationship Id="rId1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tags" Target="../tags/tag194.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image" Target="../media/image7.svg"/><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image" Target="../media/image12.png"/><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image" Target="../media/image9.png"/><Relationship Id="rId5" Type="http://schemas.openxmlformats.org/officeDocument/2006/relationships/tags" Target="../tags/tag202.xml"/><Relationship Id="rId10" Type="http://schemas.openxmlformats.org/officeDocument/2006/relationships/image" Target="../media/image8.png"/><Relationship Id="rId4" Type="http://schemas.openxmlformats.org/officeDocument/2006/relationships/tags" Target="../tags/tag201.xml"/><Relationship Id="rId9" Type="http://schemas.openxmlformats.org/officeDocument/2006/relationships/image" Target="../media/image7.png"/><Relationship Id="rId14" Type="http://schemas.openxmlformats.org/officeDocument/2006/relationships/image" Target="../media/image13.png"/></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207.xml"/><Relationship Id="rId7" Type="http://schemas.openxmlformats.org/officeDocument/2006/relationships/slideMaster" Target="../slideMasters/slideMaster5.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9"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Master" Target="../slideMasters/slideMaster5.xml"/><Relationship Id="rId4" Type="http://schemas.openxmlformats.org/officeDocument/2006/relationships/tags" Target="../tags/tag22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4"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28.xml"/><Relationship Id="rId7" Type="http://schemas.openxmlformats.org/officeDocument/2006/relationships/slideMaster" Target="../slideMasters/slideMaster5.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slideMaster" Target="../slideMasters/slideMaster5.xml"/><Relationship Id="rId5" Type="http://schemas.openxmlformats.org/officeDocument/2006/relationships/tags" Target="../tags/tag236.xml"/><Relationship Id="rId4" Type="http://schemas.openxmlformats.org/officeDocument/2006/relationships/tags" Target="../tags/tag235.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slideMaster" Target="../slideMasters/slideMaster5.xml"/><Relationship Id="rId4" Type="http://schemas.openxmlformats.org/officeDocument/2006/relationships/tags" Target="../tags/tag240.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Master" Target="../slideMasters/slideMaster5.xml"/><Relationship Id="rId5" Type="http://schemas.openxmlformats.org/officeDocument/2006/relationships/tags" Target="../tags/tag245.xml"/><Relationship Id="rId4" Type="http://schemas.openxmlformats.org/officeDocument/2006/relationships/tags" Target="../tags/tag244.xm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6.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image" Target="../media/image11.png"/><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10.png"/><Relationship Id="rId2" Type="http://schemas.openxmlformats.org/officeDocument/2006/relationships/tags" Target="../tags/tag9.xml"/><Relationship Id="rId16" Type="http://schemas.openxmlformats.org/officeDocument/2006/relationships/image" Target="../media/image13.png"/><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media/image9.png"/><Relationship Id="rId5" Type="http://schemas.openxmlformats.org/officeDocument/2006/relationships/tags" Target="../tags/tag12.xml"/><Relationship Id="rId1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tags" Target="../tags/tag11.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9DEA7A43-474B-4DB5-9831-2CF65A18925F}"/>
              </a:ext>
            </a:extLst>
          </p:cNvPr>
          <p:cNvPicPr>
            <a:picLocks noChangeAspect="1"/>
          </p:cNvPicPr>
          <p:nvPr userDrawn="1"/>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84A5DEA3-EC09-4F56-AA6E-1CA2D6A02A75}"/>
              </a:ext>
            </a:extLst>
          </p:cNvPr>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p>
        </p:txBody>
      </p:sp>
      <p:pic>
        <p:nvPicPr>
          <p:cNvPr id="7" name="图片 6" descr="图片包含 游戏机, 装饰品, 伞, 树&#10;&#10;描述已自动生成">
            <a:extLst>
              <a:ext uri="{FF2B5EF4-FFF2-40B4-BE49-F238E27FC236}">
                <a16:creationId xmlns:a16="http://schemas.microsoft.com/office/drawing/2014/main" xmlns="" id="{80095823-60F0-4A84-8120-9BD096DADD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AE4B17D2-24A9-456A-8C4A-A9FD9C4C784E}"/>
              </a:ext>
            </a:extLst>
          </p:cNvPr>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a:extLst>
              <a:ext uri="{FF2B5EF4-FFF2-40B4-BE49-F238E27FC236}">
                <a16:creationId xmlns:a16="http://schemas.microsoft.com/office/drawing/2014/main" xmlns="" id="{B2DF28A5-E192-49A9-9DD3-17E42F72D97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28" t="20962" r="16150" b="11338"/>
          <a:stretch/>
        </p:blipFill>
        <p:spPr>
          <a:xfrm flipH="1">
            <a:off x="-145458" y="1777214"/>
            <a:ext cx="5714700" cy="4775034"/>
          </a:xfrm>
          <a:prstGeom prst="rect">
            <a:avLst/>
          </a:prstGeom>
        </p:spPr>
      </p:pic>
      <p:pic>
        <p:nvPicPr>
          <p:cNvPr id="15" name="图片 14" descr="图片包含 游戏机, 钟表&#10;&#10;描述已自动生成">
            <a:extLst>
              <a:ext uri="{FF2B5EF4-FFF2-40B4-BE49-F238E27FC236}">
                <a16:creationId xmlns:a16="http://schemas.microsoft.com/office/drawing/2014/main" xmlns="" id="{16247A78-7DDE-4D7D-A4F8-5773AA5393F5}"/>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3126781" y="146749"/>
            <a:ext cx="6126692" cy="2697290"/>
          </a:xfrm>
          <a:prstGeom prst="rect">
            <a:avLst/>
          </a:prstGeom>
        </p:spPr>
      </p:pic>
      <p:pic>
        <p:nvPicPr>
          <p:cNvPr id="21" name="悠扬婉转充满希望的钢琴节奏背景乐_1分38秒">
            <a:hlinkClick r:id="" action="ppaction://media"/>
            <a:extLst>
              <a:ext uri="{FF2B5EF4-FFF2-40B4-BE49-F238E27FC236}">
                <a16:creationId xmlns:a16="http://schemas.microsoft.com/office/drawing/2014/main" xmlns="" id="{32ACA044-06B9-49A8-9923-105377D47C5B}"/>
              </a:ext>
            </a:extLst>
          </p:cNvPr>
          <p:cNvPicPr>
            <a:picLocks noChangeAspect="1"/>
          </p:cNvPicPr>
          <p:nvPr userDrawn="1">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a:extLst>
              <a:ext uri="{FF2B5EF4-FFF2-40B4-BE49-F238E27FC236}">
                <a16:creationId xmlns:a16="http://schemas.microsoft.com/office/drawing/2014/main" xmlns="" id="{613B75DB-EE6B-42F5-BCFF-732786ED72F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4944151" y="146749"/>
            <a:ext cx="6126692" cy="2697290"/>
          </a:xfrm>
          <a:prstGeom prst="rect">
            <a:avLst/>
          </a:prstGeom>
        </p:spPr>
      </p:pic>
      <p:sp>
        <p:nvSpPr>
          <p:cNvPr id="16" name="TextBox 6">
            <a:extLst>
              <a:ext uri="{FF2B5EF4-FFF2-40B4-BE49-F238E27FC236}">
                <a16:creationId xmlns:a16="http://schemas.microsoft.com/office/drawing/2014/main" xmlns="" id="{3861DC1E-7662-4E0C-9FCC-DEAE96CC6A98}"/>
              </a:ext>
            </a:extLst>
          </p:cNvPr>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p>
        </p:txBody>
      </p:sp>
    </p:spTree>
    <p:extLst>
      <p:ext uri="{BB962C8B-B14F-4D97-AF65-F5344CB8AC3E}">
        <p14:creationId xmlns:p14="http://schemas.microsoft.com/office/powerpoint/2010/main" val="1055551027"/>
      </p:ext>
    </p:extLst>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4" name="图片 3"/>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t="2920" r="86249" b="590"/>
          <a:stretch>
            <a:fillRect/>
          </a:stretch>
        </p:blipFill>
        <p:spPr>
          <a:xfrm>
            <a:off x="654050" y="4787900"/>
            <a:ext cx="1254760" cy="1638300"/>
          </a:xfrm>
          <a:custGeom>
            <a:avLst/>
            <a:gdLst/>
            <a:ahLst/>
            <a:cxnLst>
              <a:cxn ang="3">
                <a:pos x="hc" y="t"/>
              </a:cxn>
              <a:cxn ang="cd2">
                <a:pos x="l" y="vc"/>
              </a:cxn>
              <a:cxn ang="cd4">
                <a:pos x="hc" y="b"/>
              </a:cxn>
              <a:cxn ang="0">
                <a:pos x="r" y="vc"/>
              </a:cxn>
            </a:cxnLst>
            <a:rect l="l" t="t" r="r" b="b"/>
            <a:pathLst>
              <a:path w="2505" h="3271">
                <a:moveTo>
                  <a:pt x="0" y="0"/>
                </a:moveTo>
                <a:lnTo>
                  <a:pt x="2505" y="0"/>
                </a:lnTo>
                <a:lnTo>
                  <a:pt x="2505" y="3271"/>
                </a:lnTo>
                <a:lnTo>
                  <a:pt x="0" y="3271"/>
                </a:lnTo>
                <a:lnTo>
                  <a:pt x="0" y="0"/>
                </a:lnTo>
                <a:close/>
              </a:path>
            </a:pathLst>
          </a:cu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312420" y="4331335"/>
            <a:ext cx="11567795" cy="2152650"/>
          </a:xfrm>
          <a:custGeom>
            <a:avLst/>
            <a:gdLst/>
            <a:ahLst/>
            <a:cxnLst>
              <a:cxn ang="3">
                <a:pos x="hc" y="t"/>
              </a:cxn>
              <a:cxn ang="cd2">
                <a:pos x="l" y="vc"/>
              </a:cxn>
              <a:cxn ang="cd4">
                <a:pos x="hc" y="b"/>
              </a:cxn>
              <a:cxn ang="0">
                <a:pos x="r" y="vc"/>
              </a:cxn>
            </a:cxnLst>
            <a:rect l="l" t="t" r="r" b="b"/>
            <a:pathLst>
              <a:path w="18217" h="3390">
                <a:moveTo>
                  <a:pt x="0" y="0"/>
                </a:moveTo>
                <a:lnTo>
                  <a:pt x="18217" y="0"/>
                </a:lnTo>
                <a:lnTo>
                  <a:pt x="18217" y="3390"/>
                </a:lnTo>
                <a:lnTo>
                  <a:pt x="0" y="3390"/>
                </a:lnTo>
                <a:lnTo>
                  <a:pt x="0" y="3370"/>
                </a:lnTo>
                <a:lnTo>
                  <a:pt x="2505" y="3370"/>
                </a:lnTo>
                <a:lnTo>
                  <a:pt x="2505" y="99"/>
                </a:lnTo>
                <a:lnTo>
                  <a:pt x="0" y="99"/>
                </a:lnTo>
                <a:lnTo>
                  <a:pt x="0" y="0"/>
                </a:lnTo>
                <a:close/>
              </a:path>
            </a:pathLst>
          </a:cu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34" name="图片 33" descr="五角星"/>
          <p:cNvPicPr>
            <a:picLocks noChangeAspect="1"/>
          </p:cNvPicPr>
          <p:nvPr userDrawn="1">
            <p:custDataLst>
              <p:tags r:id="rId4"/>
            </p:custDataLst>
          </p:nvPr>
        </p:nvPicPr>
        <p:blipFill>
          <a:blip r:embed="rId12">
            <a:extLst>
              <a:ext uri="{96DAC541-7B7A-43D3-8B79-37D633B846F1}">
                <asvg:svgBlip xmlns:asvg="http://schemas.microsoft.com/office/drawing/2016/SVG/main" xmlns="" r:embed="rId13"/>
              </a:ext>
            </a:extLst>
          </a:blip>
          <a:stretch>
            <a:fillRect/>
          </a:stretch>
        </p:blipFill>
        <p:spPr>
          <a:xfrm>
            <a:off x="2256790" y="767715"/>
            <a:ext cx="144000" cy="144000"/>
          </a:xfrm>
          <a:prstGeom prst="rect">
            <a:avLst/>
          </a:prstGeom>
        </p:spPr>
      </p:pic>
      <p:pic>
        <p:nvPicPr>
          <p:cNvPr id="35" name="图片 34" descr="五角星"/>
          <p:cNvPicPr>
            <a:picLocks noChangeAspect="1"/>
          </p:cNvPicPr>
          <p:nvPr userDrawn="1">
            <p:custDataLst>
              <p:tags r:id="rId5"/>
            </p:custDataLst>
          </p:nvPr>
        </p:nvPicPr>
        <p:blipFill>
          <a:blip r:embed="rId12">
            <a:extLst>
              <a:ext uri="{96DAC541-7B7A-43D3-8B79-37D633B846F1}">
                <asvg:svgBlip xmlns:asvg="http://schemas.microsoft.com/office/drawing/2016/SVG/main" xmlns="" r:embed="rId13"/>
              </a:ext>
            </a:extLst>
          </a:blip>
          <a:stretch>
            <a:fillRect/>
          </a:stretch>
        </p:blipFill>
        <p:spPr>
          <a:xfrm>
            <a:off x="8131175" y="5304790"/>
            <a:ext cx="255905" cy="255905"/>
          </a:xfrm>
          <a:prstGeom prst="rect">
            <a:avLst/>
          </a:prstGeom>
        </p:spPr>
      </p:pic>
      <p:pic>
        <p:nvPicPr>
          <p:cNvPr id="36" name="图片 35" descr="五角星"/>
          <p:cNvPicPr>
            <a:picLocks noChangeAspect="1"/>
          </p:cNvPicPr>
          <p:nvPr userDrawn="1">
            <p:custDataLst>
              <p:tags r:id="rId6"/>
            </p:custDataLst>
          </p:nvPr>
        </p:nvPicPr>
        <p:blipFill>
          <a:blip r:embed="rId12">
            <a:extLst>
              <a:ext uri="{96DAC541-7B7A-43D3-8B79-37D633B846F1}">
                <asvg:svgBlip xmlns:asvg="http://schemas.microsoft.com/office/drawing/2016/SVG/main" xmlns="" r:embed="rId13"/>
              </a:ext>
            </a:extLst>
          </a:blip>
          <a:stretch>
            <a:fillRect/>
          </a:stretch>
        </p:blipFill>
        <p:spPr>
          <a:xfrm>
            <a:off x="368618" y="3921760"/>
            <a:ext cx="179705" cy="179705"/>
          </a:xfrm>
          <a:prstGeom prst="rect">
            <a:avLst/>
          </a:prstGeom>
        </p:spPr>
      </p:pic>
      <p:pic>
        <p:nvPicPr>
          <p:cNvPr id="37" name="图片 36" descr="鸟"/>
          <p:cNvPicPr>
            <a:picLocks noChangeAspect="1"/>
          </p:cNvPicPr>
          <p:nvPr userDrawn="1">
            <p:custDataLst>
              <p:tags r:id="rId7"/>
            </p:custDataLst>
          </p:nvPr>
        </p:nvPicPr>
        <p:blipFill>
          <a:blip r:embed="rId14">
            <a:lum bright="48000" contrast="-24000"/>
          </a:blip>
          <a:stretch>
            <a:fillRect/>
          </a:stretch>
        </p:blipFill>
        <p:spPr>
          <a:xfrm flipH="1">
            <a:off x="10841355" y="483870"/>
            <a:ext cx="940435" cy="663575"/>
          </a:xfrm>
          <a:prstGeom prst="rect">
            <a:avLst/>
          </a:prstGeom>
        </p:spPr>
      </p:pic>
      <p:pic>
        <p:nvPicPr>
          <p:cNvPr id="3" name="图片 2"/>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l="-214" t="2920" r="100000" b="590"/>
          <a:stretch>
            <a:fillRect/>
          </a:stretch>
        </p:blipFill>
        <p:spPr>
          <a:xfrm>
            <a:off x="287655" y="4394200"/>
            <a:ext cx="24765" cy="2077085"/>
          </a:xfrm>
          <a:custGeom>
            <a:avLst/>
            <a:gdLst/>
            <a:ahLst/>
            <a:cxnLst>
              <a:cxn ang="3">
                <a:pos x="hc" y="t"/>
              </a:cxn>
              <a:cxn ang="cd2">
                <a:pos x="l" y="vc"/>
              </a:cxn>
              <a:cxn ang="cd4">
                <a:pos x="hc" y="b"/>
              </a:cxn>
              <a:cxn ang="0">
                <a:pos x="r" y="vc"/>
              </a:cxn>
            </a:cxnLst>
            <a:rect l="l" t="t" r="r" b="b"/>
            <a:pathLst>
              <a:path w="39" h="3271">
                <a:moveTo>
                  <a:pt x="0" y="0"/>
                </a:moveTo>
                <a:lnTo>
                  <a:pt x="39" y="0"/>
                </a:lnTo>
                <a:lnTo>
                  <a:pt x="39" y="3271"/>
                </a:lnTo>
                <a:lnTo>
                  <a:pt x="0" y="3271"/>
                </a:lnTo>
                <a:lnTo>
                  <a:pt x="0" y="0"/>
                </a:lnTo>
                <a:close/>
              </a:path>
            </a:pathLst>
          </a:custGeom>
        </p:spPr>
      </p:pic>
    </p:spTree>
    <p:extLst>
      <p:ext uri="{BB962C8B-B14F-4D97-AF65-F5344CB8AC3E}">
        <p14:creationId xmlns:p14="http://schemas.microsoft.com/office/powerpoint/2010/main" val="2599827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1748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03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5533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4760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prstClr val="black">
                    <a:tint val="75000"/>
                  </a:prstClr>
                </a:solidFill>
              </a:rPr>
              <a:pPr/>
              <a:t>2023-10-13</a:t>
            </a:fld>
            <a:endParaRPr lang="zh-CN" altLang="en-US" dirty="0">
              <a:solidFill>
                <a:prstClr val="black">
                  <a:tint val="75000"/>
                </a:prst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687652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2824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947578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3536116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defTabSz="914400" fontAlgn="ctr"/>
            <a:fld id="{170C0C04-E408-48A9-82A4-3716296300DE}" type="slidenum">
              <a:rPr lang="zh-CN" altLang="en-US" sz="14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914400" fontAlgn="ctr"/>
              <a:t>‹#›</a:t>
            </a:fld>
            <a:endParaRPr lang="zh-CN" altLang="en-US" sz="1800" kern="0" dirty="0">
              <a:solidFill>
                <a:prstClr val="white"/>
              </a:solidFill>
              <a:ea typeface="宋体"/>
            </a:endParaRPr>
          </a:p>
        </p:txBody>
      </p:sp>
    </p:spTree>
    <p:extLst>
      <p:ext uri="{BB962C8B-B14F-4D97-AF65-F5344CB8AC3E}">
        <p14:creationId xmlns:p14="http://schemas.microsoft.com/office/powerpoint/2010/main" val="38603261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chemeClr val="bg1"/>
              </a:solidFill>
              <a:latin typeface="+mn-lt"/>
              <a:ea typeface="宋体"/>
            </a:endParaRPr>
          </a:p>
        </p:txBody>
      </p:sp>
    </p:spTree>
    <p:extLst>
      <p:ext uri="{BB962C8B-B14F-4D97-AF65-F5344CB8AC3E}">
        <p14:creationId xmlns:p14="http://schemas.microsoft.com/office/powerpoint/2010/main" val="318855671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22860" y="4185920"/>
            <a:ext cx="12164060" cy="2364740"/>
          </a:xfrm>
          <a:prstGeom prst="rect">
            <a:avLst/>
          </a:pr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16" name="图片 15" descr="worker-3394755_1280 -1"/>
          <p:cNvPicPr>
            <a:picLocks noChangeAspect="1"/>
          </p:cNvPicPr>
          <p:nvPr userDrawn="1"/>
        </p:nvPicPr>
        <p:blipFill>
          <a:blip r:embed="rId12">
            <a:lum bright="-18000" contrast="18000"/>
          </a:blip>
          <a:stretch>
            <a:fillRect/>
          </a:stretch>
        </p:blipFill>
        <p:spPr>
          <a:xfrm>
            <a:off x="3888105" y="5084445"/>
            <a:ext cx="899795" cy="1151255"/>
          </a:xfrm>
          <a:prstGeom prst="rect">
            <a:avLst/>
          </a:prstGeom>
        </p:spPr>
      </p:pic>
      <p:pic>
        <p:nvPicPr>
          <p:cNvPr id="19" name="图片 18" descr="劳模1 -1"/>
          <p:cNvPicPr>
            <a:picLocks noChangeAspect="1"/>
          </p:cNvPicPr>
          <p:nvPr userDrawn="1"/>
        </p:nvPicPr>
        <p:blipFill>
          <a:blip r:embed="rId13">
            <a:lum bright="-12000" contrast="18000"/>
          </a:blip>
          <a:stretch>
            <a:fillRect/>
          </a:stretch>
        </p:blipFill>
        <p:spPr>
          <a:xfrm>
            <a:off x="7979410" y="5002530"/>
            <a:ext cx="908685" cy="1233170"/>
          </a:xfrm>
          <a:prstGeom prst="rect">
            <a:avLst/>
          </a:prstGeom>
        </p:spPr>
      </p:pic>
      <p:pic>
        <p:nvPicPr>
          <p:cNvPr id="34" name="图片 33" descr="五角星"/>
          <p:cNvPicPr>
            <a:picLocks noChangeAspect="1"/>
          </p:cNvPicPr>
          <p:nvPr userDrawn="1">
            <p:custDataLst>
              <p:tags r:id="rId4"/>
            </p:custDataLst>
          </p:nvPr>
        </p:nvPicPr>
        <p:blipFill>
          <a:blip r:embed="rId14">
            <a:extLst>
              <a:ext uri="{96DAC541-7B7A-43D3-8B79-37D633B846F1}">
                <asvg:svgBlip xmlns:asvg="http://schemas.microsoft.com/office/drawing/2016/SVG/main" xmlns="" r:embed="rId15"/>
              </a:ext>
            </a:extLst>
          </a:blip>
          <a:stretch>
            <a:fillRect/>
          </a:stretch>
        </p:blipFill>
        <p:spPr>
          <a:xfrm>
            <a:off x="545465" y="1502410"/>
            <a:ext cx="179705" cy="179705"/>
          </a:xfrm>
          <a:prstGeom prst="rect">
            <a:avLst/>
          </a:prstGeom>
        </p:spPr>
      </p:pic>
      <p:pic>
        <p:nvPicPr>
          <p:cNvPr id="35" name="图片 34" descr="五角星"/>
          <p:cNvPicPr>
            <a:picLocks noChangeAspect="1"/>
          </p:cNvPicPr>
          <p:nvPr userDrawn="1">
            <p:custDataLst>
              <p:tags r:id="rId5"/>
            </p:custDataLst>
          </p:nvPr>
        </p:nvPicPr>
        <p:blipFill>
          <a:blip r:embed="rId14">
            <a:extLst>
              <a:ext uri="{96DAC541-7B7A-43D3-8B79-37D633B846F1}">
                <asvg:svgBlip xmlns:asvg="http://schemas.microsoft.com/office/drawing/2016/SVG/main" xmlns="" r:embed="rId15"/>
              </a:ext>
            </a:extLst>
          </a:blip>
          <a:stretch>
            <a:fillRect/>
          </a:stretch>
        </p:blipFill>
        <p:spPr>
          <a:xfrm>
            <a:off x="9862820" y="4746625"/>
            <a:ext cx="255905" cy="255905"/>
          </a:xfrm>
          <a:prstGeom prst="rect">
            <a:avLst/>
          </a:prstGeom>
        </p:spPr>
      </p:pic>
      <p:pic>
        <p:nvPicPr>
          <p:cNvPr id="36" name="图片 35" descr="五角星"/>
          <p:cNvPicPr>
            <a:picLocks noChangeAspect="1"/>
          </p:cNvPicPr>
          <p:nvPr userDrawn="1">
            <p:custDataLst>
              <p:tags r:id="rId6"/>
            </p:custDataLst>
          </p:nvPr>
        </p:nvPicPr>
        <p:blipFill>
          <a:blip r:embed="rId14">
            <a:extLst>
              <a:ext uri="{96DAC541-7B7A-43D3-8B79-37D633B846F1}">
                <asvg:svgBlip xmlns:asvg="http://schemas.microsoft.com/office/drawing/2016/SVG/main" xmlns="" r:embed="rId15"/>
              </a:ext>
            </a:extLst>
          </a:blip>
          <a:stretch>
            <a:fillRect/>
          </a:stretch>
        </p:blipFill>
        <p:spPr>
          <a:xfrm>
            <a:off x="6006148" y="864235"/>
            <a:ext cx="144000" cy="144000"/>
          </a:xfrm>
          <a:prstGeom prst="rect">
            <a:avLst/>
          </a:prstGeom>
        </p:spPr>
      </p:pic>
      <p:pic>
        <p:nvPicPr>
          <p:cNvPr id="37" name="图片 36" descr="鸟"/>
          <p:cNvPicPr>
            <a:picLocks noChangeAspect="1"/>
          </p:cNvPicPr>
          <p:nvPr userDrawn="1">
            <p:custDataLst>
              <p:tags r:id="rId7"/>
            </p:custDataLst>
          </p:nvPr>
        </p:nvPicPr>
        <p:blipFill>
          <a:blip r:embed="rId16">
            <a:lum bright="48000" contrast="-24000"/>
          </a:blip>
          <a:stretch>
            <a:fillRect/>
          </a:stretch>
        </p:blipFill>
        <p:spPr>
          <a:xfrm flipH="1">
            <a:off x="10841355" y="483870"/>
            <a:ext cx="940435" cy="663575"/>
          </a:xfrm>
          <a:prstGeom prst="rect">
            <a:avLst/>
          </a:prstGeom>
        </p:spPr>
      </p:pic>
    </p:spTree>
    <p:extLst>
      <p:ext uri="{BB962C8B-B14F-4D97-AF65-F5344CB8AC3E}">
        <p14:creationId xmlns:p14="http://schemas.microsoft.com/office/powerpoint/2010/main" val="237469160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党政背景2023-3-29  改饱和 2 改大小"/>
          <p:cNvPicPr>
            <a:picLocks noChangeAspect="1"/>
          </p:cNvPicPr>
          <p:nvPr userDrawn="1"/>
        </p:nvPicPr>
        <p:blipFill>
          <a:blip r:embed="rId2"/>
          <a:srcRect b="16668"/>
          <a:stretch>
            <a:fillRect/>
          </a:stretch>
        </p:blipFill>
        <p:spPr>
          <a:xfrm>
            <a:off x="0" y="0"/>
            <a:ext cx="12192000" cy="6858000"/>
          </a:xfrm>
          <a:prstGeom prst="rect">
            <a:avLst/>
          </a:prstGeom>
        </p:spPr>
      </p:pic>
      <p:sp>
        <p:nvSpPr>
          <p:cNvPr id="10" name="圆角矩形 9"/>
          <p:cNvSpPr/>
          <p:nvPr userDrawn="1"/>
        </p:nvSpPr>
        <p:spPr>
          <a:xfrm>
            <a:off x="167640" y="161608"/>
            <a:ext cx="11856720" cy="6534785"/>
          </a:xfrm>
          <a:prstGeom prst="roundRect">
            <a:avLst>
              <a:gd name="adj" fmla="val 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extLst>
      <p:ext uri="{BB962C8B-B14F-4D97-AF65-F5344CB8AC3E}">
        <p14:creationId xmlns:p14="http://schemas.microsoft.com/office/powerpoint/2010/main" val="2556968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4" name="图片 3"/>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t="2920" r="86249" b="590"/>
          <a:stretch>
            <a:fillRect/>
          </a:stretch>
        </p:blipFill>
        <p:spPr>
          <a:xfrm>
            <a:off x="654050" y="4787900"/>
            <a:ext cx="1254760" cy="1638300"/>
          </a:xfrm>
          <a:custGeom>
            <a:avLst/>
            <a:gdLst/>
            <a:ahLst/>
            <a:cxnLst>
              <a:cxn ang="3">
                <a:pos x="hc" y="t"/>
              </a:cxn>
              <a:cxn ang="cd2">
                <a:pos x="l" y="vc"/>
              </a:cxn>
              <a:cxn ang="cd4">
                <a:pos x="hc" y="b"/>
              </a:cxn>
              <a:cxn ang="0">
                <a:pos x="r" y="vc"/>
              </a:cxn>
            </a:cxnLst>
            <a:rect l="l" t="t" r="r" b="b"/>
            <a:pathLst>
              <a:path w="2505" h="3271">
                <a:moveTo>
                  <a:pt x="0" y="0"/>
                </a:moveTo>
                <a:lnTo>
                  <a:pt x="2505" y="0"/>
                </a:lnTo>
                <a:lnTo>
                  <a:pt x="2505" y="3271"/>
                </a:lnTo>
                <a:lnTo>
                  <a:pt x="0" y="3271"/>
                </a:lnTo>
                <a:lnTo>
                  <a:pt x="0" y="0"/>
                </a:lnTo>
                <a:close/>
              </a:path>
            </a:pathLst>
          </a:cu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312420" y="4331335"/>
            <a:ext cx="11567795" cy="2152650"/>
          </a:xfrm>
          <a:custGeom>
            <a:avLst/>
            <a:gdLst/>
            <a:ahLst/>
            <a:cxnLst>
              <a:cxn ang="3">
                <a:pos x="hc" y="t"/>
              </a:cxn>
              <a:cxn ang="cd2">
                <a:pos x="l" y="vc"/>
              </a:cxn>
              <a:cxn ang="cd4">
                <a:pos x="hc" y="b"/>
              </a:cxn>
              <a:cxn ang="0">
                <a:pos x="r" y="vc"/>
              </a:cxn>
            </a:cxnLst>
            <a:rect l="l" t="t" r="r" b="b"/>
            <a:pathLst>
              <a:path w="18217" h="3390">
                <a:moveTo>
                  <a:pt x="0" y="0"/>
                </a:moveTo>
                <a:lnTo>
                  <a:pt x="18217" y="0"/>
                </a:lnTo>
                <a:lnTo>
                  <a:pt x="18217" y="3390"/>
                </a:lnTo>
                <a:lnTo>
                  <a:pt x="0" y="3390"/>
                </a:lnTo>
                <a:lnTo>
                  <a:pt x="0" y="3370"/>
                </a:lnTo>
                <a:lnTo>
                  <a:pt x="2505" y="3370"/>
                </a:lnTo>
                <a:lnTo>
                  <a:pt x="2505" y="99"/>
                </a:lnTo>
                <a:lnTo>
                  <a:pt x="0" y="99"/>
                </a:lnTo>
                <a:lnTo>
                  <a:pt x="0" y="0"/>
                </a:lnTo>
                <a:close/>
              </a:path>
            </a:pathLst>
          </a:cu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34" name="图片 33" descr="五角星"/>
          <p:cNvPicPr>
            <a:picLocks noChangeAspect="1"/>
          </p:cNvPicPr>
          <p:nvPr userDrawn="1">
            <p:custDataLst>
              <p:tags r:id="rId4"/>
            </p:custDataLst>
          </p:nvPr>
        </p:nvPicPr>
        <p:blipFill>
          <a:blip r:embed="rId12">
            <a:extLst>
              <a:ext uri="{96DAC541-7B7A-43D3-8B79-37D633B846F1}">
                <asvg:svgBlip xmlns:asvg="http://schemas.microsoft.com/office/drawing/2016/SVG/main" xmlns="" r:embed="rId13"/>
              </a:ext>
            </a:extLst>
          </a:blip>
          <a:stretch>
            <a:fillRect/>
          </a:stretch>
        </p:blipFill>
        <p:spPr>
          <a:xfrm>
            <a:off x="2256790" y="767715"/>
            <a:ext cx="144000" cy="144000"/>
          </a:xfrm>
          <a:prstGeom prst="rect">
            <a:avLst/>
          </a:prstGeom>
        </p:spPr>
      </p:pic>
      <p:pic>
        <p:nvPicPr>
          <p:cNvPr id="35" name="图片 34" descr="五角星"/>
          <p:cNvPicPr>
            <a:picLocks noChangeAspect="1"/>
          </p:cNvPicPr>
          <p:nvPr userDrawn="1">
            <p:custDataLst>
              <p:tags r:id="rId5"/>
            </p:custDataLst>
          </p:nvPr>
        </p:nvPicPr>
        <p:blipFill>
          <a:blip r:embed="rId12">
            <a:extLst>
              <a:ext uri="{96DAC541-7B7A-43D3-8B79-37D633B846F1}">
                <asvg:svgBlip xmlns:asvg="http://schemas.microsoft.com/office/drawing/2016/SVG/main" xmlns="" r:embed="rId13"/>
              </a:ext>
            </a:extLst>
          </a:blip>
          <a:stretch>
            <a:fillRect/>
          </a:stretch>
        </p:blipFill>
        <p:spPr>
          <a:xfrm>
            <a:off x="8131175" y="5304790"/>
            <a:ext cx="255905" cy="255905"/>
          </a:xfrm>
          <a:prstGeom prst="rect">
            <a:avLst/>
          </a:prstGeom>
        </p:spPr>
      </p:pic>
      <p:pic>
        <p:nvPicPr>
          <p:cNvPr id="36" name="图片 35" descr="五角星"/>
          <p:cNvPicPr>
            <a:picLocks noChangeAspect="1"/>
          </p:cNvPicPr>
          <p:nvPr userDrawn="1">
            <p:custDataLst>
              <p:tags r:id="rId6"/>
            </p:custDataLst>
          </p:nvPr>
        </p:nvPicPr>
        <p:blipFill>
          <a:blip r:embed="rId12">
            <a:extLst>
              <a:ext uri="{96DAC541-7B7A-43D3-8B79-37D633B846F1}">
                <asvg:svgBlip xmlns:asvg="http://schemas.microsoft.com/office/drawing/2016/SVG/main" xmlns="" r:embed="rId13"/>
              </a:ext>
            </a:extLst>
          </a:blip>
          <a:stretch>
            <a:fillRect/>
          </a:stretch>
        </p:blipFill>
        <p:spPr>
          <a:xfrm>
            <a:off x="368618" y="3921760"/>
            <a:ext cx="179705" cy="179705"/>
          </a:xfrm>
          <a:prstGeom prst="rect">
            <a:avLst/>
          </a:prstGeom>
        </p:spPr>
      </p:pic>
      <p:pic>
        <p:nvPicPr>
          <p:cNvPr id="37" name="图片 36" descr="鸟"/>
          <p:cNvPicPr>
            <a:picLocks noChangeAspect="1"/>
          </p:cNvPicPr>
          <p:nvPr userDrawn="1">
            <p:custDataLst>
              <p:tags r:id="rId7"/>
            </p:custDataLst>
          </p:nvPr>
        </p:nvPicPr>
        <p:blipFill>
          <a:blip r:embed="rId14">
            <a:lum bright="48000" contrast="-24000"/>
          </a:blip>
          <a:stretch>
            <a:fillRect/>
          </a:stretch>
        </p:blipFill>
        <p:spPr>
          <a:xfrm flipH="1">
            <a:off x="10841355" y="483870"/>
            <a:ext cx="940435" cy="663575"/>
          </a:xfrm>
          <a:prstGeom prst="rect">
            <a:avLst/>
          </a:prstGeom>
        </p:spPr>
      </p:pic>
      <p:pic>
        <p:nvPicPr>
          <p:cNvPr id="3" name="图片 2"/>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l="-214" t="2920" r="100000" b="590"/>
          <a:stretch>
            <a:fillRect/>
          </a:stretch>
        </p:blipFill>
        <p:spPr>
          <a:xfrm>
            <a:off x="287655" y="4394200"/>
            <a:ext cx="24765" cy="2077085"/>
          </a:xfrm>
          <a:custGeom>
            <a:avLst/>
            <a:gdLst/>
            <a:ahLst/>
            <a:cxnLst>
              <a:cxn ang="3">
                <a:pos x="hc" y="t"/>
              </a:cxn>
              <a:cxn ang="cd2">
                <a:pos x="l" y="vc"/>
              </a:cxn>
              <a:cxn ang="cd4">
                <a:pos x="hc" y="b"/>
              </a:cxn>
              <a:cxn ang="0">
                <a:pos x="r" y="vc"/>
              </a:cxn>
            </a:cxnLst>
            <a:rect l="l" t="t" r="r" b="b"/>
            <a:pathLst>
              <a:path w="39" h="3271">
                <a:moveTo>
                  <a:pt x="0" y="0"/>
                </a:moveTo>
                <a:lnTo>
                  <a:pt x="39" y="0"/>
                </a:lnTo>
                <a:lnTo>
                  <a:pt x="39" y="3271"/>
                </a:lnTo>
                <a:lnTo>
                  <a:pt x="0" y="3271"/>
                </a:lnTo>
                <a:lnTo>
                  <a:pt x="0" y="0"/>
                </a:lnTo>
                <a:close/>
              </a:path>
            </a:pathLst>
          </a:custGeom>
        </p:spPr>
      </p:pic>
    </p:spTree>
    <p:extLst>
      <p:ext uri="{BB962C8B-B14F-4D97-AF65-F5344CB8AC3E}">
        <p14:creationId xmlns:p14="http://schemas.microsoft.com/office/powerpoint/2010/main" val="41041235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97278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55435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78968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58266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prstClr val="black">
                    <a:tint val="75000"/>
                  </a:prstClr>
                </a:solidFill>
              </a:rPr>
              <a:pPr/>
              <a:t>2023-10-13</a:t>
            </a:fld>
            <a:endParaRPr lang="zh-CN" altLang="en-US" dirty="0">
              <a:solidFill>
                <a:prstClr val="black">
                  <a:tint val="75000"/>
                </a:prst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4211987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97913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7776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a:extLst>
              <a:ext uri="{FF2B5EF4-FFF2-40B4-BE49-F238E27FC236}">
                <a16:creationId xmlns:a16="http://schemas.microsoft.com/office/drawing/2014/main" xmlns="" id="{DB6C595D-54E7-439B-9022-1B4B7D9039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a:extLst>
              <a:ext uri="{FF2B5EF4-FFF2-40B4-BE49-F238E27FC236}">
                <a16:creationId xmlns:a16="http://schemas.microsoft.com/office/drawing/2014/main" xmlns="" id="{88FF1E3E-C96D-499A-93C3-161D90D31C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22" name="矩形: 圆角 21">
            <a:extLst>
              <a:ext uri="{FF2B5EF4-FFF2-40B4-BE49-F238E27FC236}">
                <a16:creationId xmlns:a16="http://schemas.microsoft.com/office/drawing/2014/main" xmlns="" id="{1A64E82C-E9FD-4AA0-BFC7-243C5F82CBF5}"/>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chemeClr val="bg1"/>
              </a:solidFill>
              <a:latin typeface="+mn-lt"/>
              <a:ea typeface="宋体"/>
            </a:endParaRPr>
          </a:p>
        </p:txBody>
      </p:sp>
    </p:spTree>
    <p:extLst>
      <p:ext uri="{BB962C8B-B14F-4D97-AF65-F5344CB8AC3E}">
        <p14:creationId xmlns:p14="http://schemas.microsoft.com/office/powerpoint/2010/main" val="950292848"/>
      </p:ext>
    </p:extLst>
  </p:cSld>
  <p:clrMapOvr>
    <a:masterClrMapping/>
  </p:clrMapOvr>
  <p:extLst>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58459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defTabSz="914400" fontAlgn="ctr"/>
            <a:fld id="{170C0C04-E408-48A9-82A4-3716296300DE}" type="slidenum">
              <a:rPr lang="zh-CN" altLang="en-US" sz="14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914400" fontAlgn="ctr"/>
              <a:t>‹#›</a:t>
            </a:fld>
            <a:endParaRPr lang="zh-CN" altLang="en-US" sz="1800" kern="0" dirty="0">
              <a:solidFill>
                <a:prstClr val="white"/>
              </a:solidFill>
              <a:ea typeface="宋体"/>
            </a:endParaRPr>
          </a:p>
        </p:txBody>
      </p:sp>
    </p:spTree>
    <p:extLst>
      <p:ext uri="{BB962C8B-B14F-4D97-AF65-F5344CB8AC3E}">
        <p14:creationId xmlns:p14="http://schemas.microsoft.com/office/powerpoint/2010/main" val="296860775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22860" y="4185920"/>
            <a:ext cx="12164060" cy="2364740"/>
          </a:xfrm>
          <a:prstGeom prst="rect">
            <a:avLst/>
          </a:pr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16" name="图片 15" descr="worker-3394755_1280 -1"/>
          <p:cNvPicPr>
            <a:picLocks noChangeAspect="1"/>
          </p:cNvPicPr>
          <p:nvPr userDrawn="1"/>
        </p:nvPicPr>
        <p:blipFill>
          <a:blip r:embed="rId12">
            <a:lum bright="-18000" contrast="18000"/>
          </a:blip>
          <a:stretch>
            <a:fillRect/>
          </a:stretch>
        </p:blipFill>
        <p:spPr>
          <a:xfrm>
            <a:off x="3888105" y="5084445"/>
            <a:ext cx="899795" cy="1151255"/>
          </a:xfrm>
          <a:prstGeom prst="rect">
            <a:avLst/>
          </a:prstGeom>
        </p:spPr>
      </p:pic>
      <p:pic>
        <p:nvPicPr>
          <p:cNvPr id="19" name="图片 18" descr="劳模1 -1"/>
          <p:cNvPicPr>
            <a:picLocks noChangeAspect="1"/>
          </p:cNvPicPr>
          <p:nvPr userDrawn="1"/>
        </p:nvPicPr>
        <p:blipFill>
          <a:blip r:embed="rId13">
            <a:lum bright="-12000" contrast="18000"/>
          </a:blip>
          <a:stretch>
            <a:fillRect/>
          </a:stretch>
        </p:blipFill>
        <p:spPr>
          <a:xfrm>
            <a:off x="7979410" y="5002530"/>
            <a:ext cx="908685" cy="1233170"/>
          </a:xfrm>
          <a:prstGeom prst="rect">
            <a:avLst/>
          </a:prstGeom>
        </p:spPr>
      </p:pic>
      <p:pic>
        <p:nvPicPr>
          <p:cNvPr id="34" name="图片 33" descr="五角星"/>
          <p:cNvPicPr>
            <a:picLocks noChangeAspect="1"/>
          </p:cNvPicPr>
          <p:nvPr userDrawn="1">
            <p:custDataLst>
              <p:tags r:id="rId4"/>
            </p:custDataLst>
          </p:nvPr>
        </p:nvPicPr>
        <p:blipFill>
          <a:blip r:embed="rId14">
            <a:extLst>
              <a:ext uri="{96DAC541-7B7A-43D3-8B79-37D633B846F1}">
                <asvg:svgBlip xmlns:asvg="http://schemas.microsoft.com/office/drawing/2016/SVG/main" xmlns="" r:embed="rId15"/>
              </a:ext>
            </a:extLst>
          </a:blip>
          <a:stretch>
            <a:fillRect/>
          </a:stretch>
        </p:blipFill>
        <p:spPr>
          <a:xfrm>
            <a:off x="545465" y="1502410"/>
            <a:ext cx="179705" cy="179705"/>
          </a:xfrm>
          <a:prstGeom prst="rect">
            <a:avLst/>
          </a:prstGeom>
        </p:spPr>
      </p:pic>
      <p:pic>
        <p:nvPicPr>
          <p:cNvPr id="35" name="图片 34" descr="五角星"/>
          <p:cNvPicPr>
            <a:picLocks noChangeAspect="1"/>
          </p:cNvPicPr>
          <p:nvPr userDrawn="1">
            <p:custDataLst>
              <p:tags r:id="rId5"/>
            </p:custDataLst>
          </p:nvPr>
        </p:nvPicPr>
        <p:blipFill>
          <a:blip r:embed="rId14">
            <a:extLst>
              <a:ext uri="{96DAC541-7B7A-43D3-8B79-37D633B846F1}">
                <asvg:svgBlip xmlns:asvg="http://schemas.microsoft.com/office/drawing/2016/SVG/main" xmlns="" r:embed="rId15"/>
              </a:ext>
            </a:extLst>
          </a:blip>
          <a:stretch>
            <a:fillRect/>
          </a:stretch>
        </p:blipFill>
        <p:spPr>
          <a:xfrm>
            <a:off x="9862820" y="4746625"/>
            <a:ext cx="255905" cy="255905"/>
          </a:xfrm>
          <a:prstGeom prst="rect">
            <a:avLst/>
          </a:prstGeom>
        </p:spPr>
      </p:pic>
      <p:pic>
        <p:nvPicPr>
          <p:cNvPr id="36" name="图片 35" descr="五角星"/>
          <p:cNvPicPr>
            <a:picLocks noChangeAspect="1"/>
          </p:cNvPicPr>
          <p:nvPr userDrawn="1">
            <p:custDataLst>
              <p:tags r:id="rId6"/>
            </p:custDataLst>
          </p:nvPr>
        </p:nvPicPr>
        <p:blipFill>
          <a:blip r:embed="rId14">
            <a:extLst>
              <a:ext uri="{96DAC541-7B7A-43D3-8B79-37D633B846F1}">
                <asvg:svgBlip xmlns:asvg="http://schemas.microsoft.com/office/drawing/2016/SVG/main" xmlns="" r:embed="rId15"/>
              </a:ext>
            </a:extLst>
          </a:blip>
          <a:stretch>
            <a:fillRect/>
          </a:stretch>
        </p:blipFill>
        <p:spPr>
          <a:xfrm>
            <a:off x="6006148" y="864235"/>
            <a:ext cx="144000" cy="144000"/>
          </a:xfrm>
          <a:prstGeom prst="rect">
            <a:avLst/>
          </a:prstGeom>
        </p:spPr>
      </p:pic>
      <p:pic>
        <p:nvPicPr>
          <p:cNvPr id="37" name="图片 36" descr="鸟"/>
          <p:cNvPicPr>
            <a:picLocks noChangeAspect="1"/>
          </p:cNvPicPr>
          <p:nvPr userDrawn="1">
            <p:custDataLst>
              <p:tags r:id="rId7"/>
            </p:custDataLst>
          </p:nvPr>
        </p:nvPicPr>
        <p:blipFill>
          <a:blip r:embed="rId16">
            <a:lum bright="48000" contrast="-24000"/>
          </a:blip>
          <a:stretch>
            <a:fillRect/>
          </a:stretch>
        </p:blipFill>
        <p:spPr>
          <a:xfrm flipH="1">
            <a:off x="10841355" y="483870"/>
            <a:ext cx="940435" cy="663575"/>
          </a:xfrm>
          <a:prstGeom prst="rect">
            <a:avLst/>
          </a:prstGeom>
        </p:spPr>
      </p:pic>
    </p:spTree>
    <p:extLst>
      <p:ext uri="{BB962C8B-B14F-4D97-AF65-F5344CB8AC3E}">
        <p14:creationId xmlns:p14="http://schemas.microsoft.com/office/powerpoint/2010/main" val="207007749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党政背景2023-3-29  改饱和 2 改大小"/>
          <p:cNvPicPr>
            <a:picLocks noChangeAspect="1"/>
          </p:cNvPicPr>
          <p:nvPr userDrawn="1"/>
        </p:nvPicPr>
        <p:blipFill>
          <a:blip r:embed="rId2"/>
          <a:srcRect b="16668"/>
          <a:stretch>
            <a:fillRect/>
          </a:stretch>
        </p:blipFill>
        <p:spPr>
          <a:xfrm>
            <a:off x="0" y="0"/>
            <a:ext cx="12192000" cy="6858000"/>
          </a:xfrm>
          <a:prstGeom prst="rect">
            <a:avLst/>
          </a:prstGeom>
        </p:spPr>
      </p:pic>
      <p:sp>
        <p:nvSpPr>
          <p:cNvPr id="10" name="圆角矩形 9"/>
          <p:cNvSpPr/>
          <p:nvPr userDrawn="1"/>
        </p:nvSpPr>
        <p:spPr>
          <a:xfrm>
            <a:off x="167640" y="161608"/>
            <a:ext cx="11856720" cy="6534785"/>
          </a:xfrm>
          <a:prstGeom prst="roundRect">
            <a:avLst>
              <a:gd name="adj" fmla="val 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extLst>
      <p:ext uri="{BB962C8B-B14F-4D97-AF65-F5344CB8AC3E}">
        <p14:creationId xmlns:p14="http://schemas.microsoft.com/office/powerpoint/2010/main" val="20519542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4" name="图片 3"/>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t="2920" r="86249" b="590"/>
          <a:stretch>
            <a:fillRect/>
          </a:stretch>
        </p:blipFill>
        <p:spPr>
          <a:xfrm>
            <a:off x="654050" y="4787900"/>
            <a:ext cx="1254760" cy="1638300"/>
          </a:xfrm>
          <a:custGeom>
            <a:avLst/>
            <a:gdLst/>
            <a:ahLst/>
            <a:cxnLst>
              <a:cxn ang="3">
                <a:pos x="hc" y="t"/>
              </a:cxn>
              <a:cxn ang="cd2">
                <a:pos x="l" y="vc"/>
              </a:cxn>
              <a:cxn ang="cd4">
                <a:pos x="hc" y="b"/>
              </a:cxn>
              <a:cxn ang="0">
                <a:pos x="r" y="vc"/>
              </a:cxn>
            </a:cxnLst>
            <a:rect l="l" t="t" r="r" b="b"/>
            <a:pathLst>
              <a:path w="2505" h="3271">
                <a:moveTo>
                  <a:pt x="0" y="0"/>
                </a:moveTo>
                <a:lnTo>
                  <a:pt x="2505" y="0"/>
                </a:lnTo>
                <a:lnTo>
                  <a:pt x="2505" y="3271"/>
                </a:lnTo>
                <a:lnTo>
                  <a:pt x="0" y="3271"/>
                </a:lnTo>
                <a:lnTo>
                  <a:pt x="0" y="0"/>
                </a:lnTo>
                <a:close/>
              </a:path>
            </a:pathLst>
          </a:cu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312420" y="4331335"/>
            <a:ext cx="11567795" cy="2152650"/>
          </a:xfrm>
          <a:custGeom>
            <a:avLst/>
            <a:gdLst/>
            <a:ahLst/>
            <a:cxnLst>
              <a:cxn ang="3">
                <a:pos x="hc" y="t"/>
              </a:cxn>
              <a:cxn ang="cd2">
                <a:pos x="l" y="vc"/>
              </a:cxn>
              <a:cxn ang="cd4">
                <a:pos x="hc" y="b"/>
              </a:cxn>
              <a:cxn ang="0">
                <a:pos x="r" y="vc"/>
              </a:cxn>
            </a:cxnLst>
            <a:rect l="l" t="t" r="r" b="b"/>
            <a:pathLst>
              <a:path w="18217" h="3390">
                <a:moveTo>
                  <a:pt x="0" y="0"/>
                </a:moveTo>
                <a:lnTo>
                  <a:pt x="18217" y="0"/>
                </a:lnTo>
                <a:lnTo>
                  <a:pt x="18217" y="3390"/>
                </a:lnTo>
                <a:lnTo>
                  <a:pt x="0" y="3390"/>
                </a:lnTo>
                <a:lnTo>
                  <a:pt x="0" y="3370"/>
                </a:lnTo>
                <a:lnTo>
                  <a:pt x="2505" y="3370"/>
                </a:lnTo>
                <a:lnTo>
                  <a:pt x="2505" y="99"/>
                </a:lnTo>
                <a:lnTo>
                  <a:pt x="0" y="99"/>
                </a:lnTo>
                <a:lnTo>
                  <a:pt x="0" y="0"/>
                </a:lnTo>
                <a:close/>
              </a:path>
            </a:pathLst>
          </a:cu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34" name="图片 33" descr="五角星"/>
          <p:cNvPicPr>
            <a:picLocks noChangeAspect="1"/>
          </p:cNvPicPr>
          <p:nvPr userDrawn="1">
            <p:custDataLst>
              <p:tags r:id="rId4"/>
            </p:custDataLst>
          </p:nvPr>
        </p:nvPicPr>
        <p:blipFill>
          <a:blip r:embed="rId12">
            <a:extLst>
              <a:ext uri="{96DAC541-7B7A-43D3-8B79-37D633B846F1}">
                <asvg:svgBlip xmlns:asvg="http://schemas.microsoft.com/office/drawing/2016/SVG/main" xmlns="" r:embed="rId13"/>
              </a:ext>
            </a:extLst>
          </a:blip>
          <a:stretch>
            <a:fillRect/>
          </a:stretch>
        </p:blipFill>
        <p:spPr>
          <a:xfrm>
            <a:off x="2256790" y="767715"/>
            <a:ext cx="144000" cy="144000"/>
          </a:xfrm>
          <a:prstGeom prst="rect">
            <a:avLst/>
          </a:prstGeom>
        </p:spPr>
      </p:pic>
      <p:pic>
        <p:nvPicPr>
          <p:cNvPr id="35" name="图片 34" descr="五角星"/>
          <p:cNvPicPr>
            <a:picLocks noChangeAspect="1"/>
          </p:cNvPicPr>
          <p:nvPr userDrawn="1">
            <p:custDataLst>
              <p:tags r:id="rId5"/>
            </p:custDataLst>
          </p:nvPr>
        </p:nvPicPr>
        <p:blipFill>
          <a:blip r:embed="rId12">
            <a:extLst>
              <a:ext uri="{96DAC541-7B7A-43D3-8B79-37D633B846F1}">
                <asvg:svgBlip xmlns:asvg="http://schemas.microsoft.com/office/drawing/2016/SVG/main" xmlns="" r:embed="rId13"/>
              </a:ext>
            </a:extLst>
          </a:blip>
          <a:stretch>
            <a:fillRect/>
          </a:stretch>
        </p:blipFill>
        <p:spPr>
          <a:xfrm>
            <a:off x="8131175" y="5304790"/>
            <a:ext cx="255905" cy="255905"/>
          </a:xfrm>
          <a:prstGeom prst="rect">
            <a:avLst/>
          </a:prstGeom>
        </p:spPr>
      </p:pic>
      <p:pic>
        <p:nvPicPr>
          <p:cNvPr id="36" name="图片 35" descr="五角星"/>
          <p:cNvPicPr>
            <a:picLocks noChangeAspect="1"/>
          </p:cNvPicPr>
          <p:nvPr userDrawn="1">
            <p:custDataLst>
              <p:tags r:id="rId6"/>
            </p:custDataLst>
          </p:nvPr>
        </p:nvPicPr>
        <p:blipFill>
          <a:blip r:embed="rId12">
            <a:extLst>
              <a:ext uri="{96DAC541-7B7A-43D3-8B79-37D633B846F1}">
                <asvg:svgBlip xmlns:asvg="http://schemas.microsoft.com/office/drawing/2016/SVG/main" xmlns="" r:embed="rId13"/>
              </a:ext>
            </a:extLst>
          </a:blip>
          <a:stretch>
            <a:fillRect/>
          </a:stretch>
        </p:blipFill>
        <p:spPr>
          <a:xfrm>
            <a:off x="368618" y="3921760"/>
            <a:ext cx="179705" cy="179705"/>
          </a:xfrm>
          <a:prstGeom prst="rect">
            <a:avLst/>
          </a:prstGeom>
        </p:spPr>
      </p:pic>
      <p:pic>
        <p:nvPicPr>
          <p:cNvPr id="37" name="图片 36" descr="鸟"/>
          <p:cNvPicPr>
            <a:picLocks noChangeAspect="1"/>
          </p:cNvPicPr>
          <p:nvPr userDrawn="1">
            <p:custDataLst>
              <p:tags r:id="rId7"/>
            </p:custDataLst>
          </p:nvPr>
        </p:nvPicPr>
        <p:blipFill>
          <a:blip r:embed="rId14">
            <a:lum bright="48000" contrast="-24000"/>
          </a:blip>
          <a:stretch>
            <a:fillRect/>
          </a:stretch>
        </p:blipFill>
        <p:spPr>
          <a:xfrm flipH="1">
            <a:off x="10841355" y="483870"/>
            <a:ext cx="940435" cy="663575"/>
          </a:xfrm>
          <a:prstGeom prst="rect">
            <a:avLst/>
          </a:prstGeom>
        </p:spPr>
      </p:pic>
      <p:pic>
        <p:nvPicPr>
          <p:cNvPr id="3" name="图片 2"/>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l="-214" t="2920" r="100000" b="590"/>
          <a:stretch>
            <a:fillRect/>
          </a:stretch>
        </p:blipFill>
        <p:spPr>
          <a:xfrm>
            <a:off x="287655" y="4394200"/>
            <a:ext cx="24765" cy="2077085"/>
          </a:xfrm>
          <a:custGeom>
            <a:avLst/>
            <a:gdLst/>
            <a:ahLst/>
            <a:cxnLst>
              <a:cxn ang="3">
                <a:pos x="hc" y="t"/>
              </a:cxn>
              <a:cxn ang="cd2">
                <a:pos x="l" y="vc"/>
              </a:cxn>
              <a:cxn ang="cd4">
                <a:pos x="hc" y="b"/>
              </a:cxn>
              <a:cxn ang="0">
                <a:pos x="r" y="vc"/>
              </a:cxn>
            </a:cxnLst>
            <a:rect l="l" t="t" r="r" b="b"/>
            <a:pathLst>
              <a:path w="39" h="3271">
                <a:moveTo>
                  <a:pt x="0" y="0"/>
                </a:moveTo>
                <a:lnTo>
                  <a:pt x="39" y="0"/>
                </a:lnTo>
                <a:lnTo>
                  <a:pt x="39" y="3271"/>
                </a:lnTo>
                <a:lnTo>
                  <a:pt x="0" y="3271"/>
                </a:lnTo>
                <a:lnTo>
                  <a:pt x="0" y="0"/>
                </a:lnTo>
                <a:close/>
              </a:path>
            </a:pathLst>
          </a:custGeom>
        </p:spPr>
      </p:pic>
    </p:spTree>
    <p:extLst>
      <p:ext uri="{BB962C8B-B14F-4D97-AF65-F5344CB8AC3E}">
        <p14:creationId xmlns:p14="http://schemas.microsoft.com/office/powerpoint/2010/main" val="9174763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9494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91082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30763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41925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prstClr val="black">
                    <a:tint val="75000"/>
                  </a:prstClr>
                </a:solidFill>
              </a:rPr>
              <a:pPr/>
              <a:t>2023-10-13</a:t>
            </a:fld>
            <a:endParaRPr lang="zh-CN" altLang="en-US" dirty="0">
              <a:solidFill>
                <a:prstClr val="black">
                  <a:tint val="75000"/>
                </a:prst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1744302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94AB55-AF95-4F74-8C95-6AAA7796AC3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CC79933-985C-44CD-825F-4EF4AAF65F18}"/>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3F53D34-EEBA-4801-9976-D586D79BD5A3}"/>
              </a:ext>
            </a:extLst>
          </p:cNvPr>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t>2023-10-13</a:t>
            </a:fld>
            <a:endParaRPr lang="zh-CN" altLang="en-US"/>
          </a:p>
        </p:txBody>
      </p:sp>
      <p:sp>
        <p:nvSpPr>
          <p:cNvPr id="5" name="页脚占位符 4">
            <a:extLst>
              <a:ext uri="{FF2B5EF4-FFF2-40B4-BE49-F238E27FC236}">
                <a16:creationId xmlns:a16="http://schemas.microsoft.com/office/drawing/2014/main" xmlns="" id="{140BF62D-0E7B-4D36-A07F-96A91384938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A2996DF1-92F0-4048-8D4C-46EBBFE810AF}"/>
              </a:ext>
            </a:extLst>
          </p:cNvPr>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t>‹#›</a:t>
            </a:fld>
            <a:endParaRPr lang="zh-CN" altLang="en-US"/>
          </a:p>
        </p:txBody>
      </p:sp>
    </p:spTree>
    <p:extLst>
      <p:ext uri="{BB962C8B-B14F-4D97-AF65-F5344CB8AC3E}">
        <p14:creationId xmlns:p14="http://schemas.microsoft.com/office/powerpoint/2010/main" val="39531981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4888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711869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41121835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defTabSz="914400" fontAlgn="ctr"/>
            <a:fld id="{170C0C04-E408-48A9-82A4-3716296300DE}" type="slidenum">
              <a:rPr lang="zh-CN" altLang="en-US" sz="14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914400" fontAlgn="ctr"/>
              <a:t>‹#›</a:t>
            </a:fld>
            <a:endParaRPr lang="zh-CN" altLang="en-US" sz="1800" kern="0" dirty="0">
              <a:solidFill>
                <a:prstClr val="white"/>
              </a:solidFill>
              <a:ea typeface="宋体"/>
            </a:endParaRPr>
          </a:p>
        </p:txBody>
      </p:sp>
    </p:spTree>
    <p:extLst>
      <p:ext uri="{BB962C8B-B14F-4D97-AF65-F5344CB8AC3E}">
        <p14:creationId xmlns:p14="http://schemas.microsoft.com/office/powerpoint/2010/main" val="99222566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22860" y="4185920"/>
            <a:ext cx="12164060" cy="2364740"/>
          </a:xfrm>
          <a:prstGeom prst="rect">
            <a:avLst/>
          </a:pr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16" name="图片 15" descr="worker-3394755_1280 -1"/>
          <p:cNvPicPr>
            <a:picLocks noChangeAspect="1"/>
          </p:cNvPicPr>
          <p:nvPr userDrawn="1"/>
        </p:nvPicPr>
        <p:blipFill>
          <a:blip r:embed="rId12">
            <a:lum bright="-18000" contrast="18000"/>
          </a:blip>
          <a:stretch>
            <a:fillRect/>
          </a:stretch>
        </p:blipFill>
        <p:spPr>
          <a:xfrm>
            <a:off x="3888105" y="5084445"/>
            <a:ext cx="899795" cy="1151255"/>
          </a:xfrm>
          <a:prstGeom prst="rect">
            <a:avLst/>
          </a:prstGeom>
        </p:spPr>
      </p:pic>
      <p:pic>
        <p:nvPicPr>
          <p:cNvPr id="19" name="图片 18" descr="劳模1 -1"/>
          <p:cNvPicPr>
            <a:picLocks noChangeAspect="1"/>
          </p:cNvPicPr>
          <p:nvPr userDrawn="1"/>
        </p:nvPicPr>
        <p:blipFill>
          <a:blip r:embed="rId13">
            <a:lum bright="-12000" contrast="18000"/>
          </a:blip>
          <a:stretch>
            <a:fillRect/>
          </a:stretch>
        </p:blipFill>
        <p:spPr>
          <a:xfrm>
            <a:off x="7979410" y="5002530"/>
            <a:ext cx="908685" cy="1233170"/>
          </a:xfrm>
          <a:prstGeom prst="rect">
            <a:avLst/>
          </a:prstGeom>
        </p:spPr>
      </p:pic>
      <p:pic>
        <p:nvPicPr>
          <p:cNvPr id="34" name="图片 33" descr="五角星"/>
          <p:cNvPicPr>
            <a:picLocks noChangeAspect="1"/>
          </p:cNvPicPr>
          <p:nvPr userDrawn="1">
            <p:custDataLst>
              <p:tags r:id="rId4"/>
            </p:custDataLst>
          </p:nvPr>
        </p:nvPicPr>
        <p:blipFill>
          <a:blip r:embed="rId14">
            <a:extLst>
              <a:ext uri="{96DAC541-7B7A-43D3-8B79-37D633B846F1}">
                <asvg:svgBlip xmlns:asvg="http://schemas.microsoft.com/office/drawing/2016/SVG/main" xmlns="" r:embed="rId15"/>
              </a:ext>
            </a:extLst>
          </a:blip>
          <a:stretch>
            <a:fillRect/>
          </a:stretch>
        </p:blipFill>
        <p:spPr>
          <a:xfrm>
            <a:off x="545465" y="1502410"/>
            <a:ext cx="179705" cy="179705"/>
          </a:xfrm>
          <a:prstGeom prst="rect">
            <a:avLst/>
          </a:prstGeom>
        </p:spPr>
      </p:pic>
      <p:pic>
        <p:nvPicPr>
          <p:cNvPr id="35" name="图片 34" descr="五角星"/>
          <p:cNvPicPr>
            <a:picLocks noChangeAspect="1"/>
          </p:cNvPicPr>
          <p:nvPr userDrawn="1">
            <p:custDataLst>
              <p:tags r:id="rId5"/>
            </p:custDataLst>
          </p:nvPr>
        </p:nvPicPr>
        <p:blipFill>
          <a:blip r:embed="rId14">
            <a:extLst>
              <a:ext uri="{96DAC541-7B7A-43D3-8B79-37D633B846F1}">
                <asvg:svgBlip xmlns:asvg="http://schemas.microsoft.com/office/drawing/2016/SVG/main" xmlns="" r:embed="rId15"/>
              </a:ext>
            </a:extLst>
          </a:blip>
          <a:stretch>
            <a:fillRect/>
          </a:stretch>
        </p:blipFill>
        <p:spPr>
          <a:xfrm>
            <a:off x="9862820" y="4746625"/>
            <a:ext cx="255905" cy="255905"/>
          </a:xfrm>
          <a:prstGeom prst="rect">
            <a:avLst/>
          </a:prstGeom>
        </p:spPr>
      </p:pic>
      <p:pic>
        <p:nvPicPr>
          <p:cNvPr id="36" name="图片 35" descr="五角星"/>
          <p:cNvPicPr>
            <a:picLocks noChangeAspect="1"/>
          </p:cNvPicPr>
          <p:nvPr userDrawn="1">
            <p:custDataLst>
              <p:tags r:id="rId6"/>
            </p:custDataLst>
          </p:nvPr>
        </p:nvPicPr>
        <p:blipFill>
          <a:blip r:embed="rId14">
            <a:extLst>
              <a:ext uri="{96DAC541-7B7A-43D3-8B79-37D633B846F1}">
                <asvg:svgBlip xmlns:asvg="http://schemas.microsoft.com/office/drawing/2016/SVG/main" xmlns="" r:embed="rId15"/>
              </a:ext>
            </a:extLst>
          </a:blip>
          <a:stretch>
            <a:fillRect/>
          </a:stretch>
        </p:blipFill>
        <p:spPr>
          <a:xfrm>
            <a:off x="6006148" y="864235"/>
            <a:ext cx="144000" cy="144000"/>
          </a:xfrm>
          <a:prstGeom prst="rect">
            <a:avLst/>
          </a:prstGeom>
        </p:spPr>
      </p:pic>
      <p:pic>
        <p:nvPicPr>
          <p:cNvPr id="37" name="图片 36" descr="鸟"/>
          <p:cNvPicPr>
            <a:picLocks noChangeAspect="1"/>
          </p:cNvPicPr>
          <p:nvPr userDrawn="1">
            <p:custDataLst>
              <p:tags r:id="rId7"/>
            </p:custDataLst>
          </p:nvPr>
        </p:nvPicPr>
        <p:blipFill>
          <a:blip r:embed="rId16">
            <a:lum bright="48000" contrast="-24000"/>
          </a:blip>
          <a:stretch>
            <a:fillRect/>
          </a:stretch>
        </p:blipFill>
        <p:spPr>
          <a:xfrm flipH="1">
            <a:off x="10841355" y="483870"/>
            <a:ext cx="940435" cy="663575"/>
          </a:xfrm>
          <a:prstGeom prst="rect">
            <a:avLst/>
          </a:prstGeom>
        </p:spPr>
      </p:pic>
    </p:spTree>
    <p:extLst>
      <p:ext uri="{BB962C8B-B14F-4D97-AF65-F5344CB8AC3E}">
        <p14:creationId xmlns:p14="http://schemas.microsoft.com/office/powerpoint/2010/main" val="313748432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党政背景2023-3-29  改饱和 2 改大小"/>
          <p:cNvPicPr>
            <a:picLocks noChangeAspect="1"/>
          </p:cNvPicPr>
          <p:nvPr userDrawn="1"/>
        </p:nvPicPr>
        <p:blipFill>
          <a:blip r:embed="rId2"/>
          <a:srcRect b="16668"/>
          <a:stretch>
            <a:fillRect/>
          </a:stretch>
        </p:blipFill>
        <p:spPr>
          <a:xfrm>
            <a:off x="0" y="0"/>
            <a:ext cx="12192000" cy="6858000"/>
          </a:xfrm>
          <a:prstGeom prst="rect">
            <a:avLst/>
          </a:prstGeom>
        </p:spPr>
      </p:pic>
      <p:sp>
        <p:nvSpPr>
          <p:cNvPr id="10" name="圆角矩形 9"/>
          <p:cNvSpPr/>
          <p:nvPr userDrawn="1"/>
        </p:nvSpPr>
        <p:spPr>
          <a:xfrm>
            <a:off x="167640" y="161608"/>
            <a:ext cx="11856720" cy="6534785"/>
          </a:xfrm>
          <a:prstGeom prst="roundRect">
            <a:avLst>
              <a:gd name="adj" fmla="val 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extLst>
      <p:ext uri="{BB962C8B-B14F-4D97-AF65-F5344CB8AC3E}">
        <p14:creationId xmlns:p14="http://schemas.microsoft.com/office/powerpoint/2010/main" val="33340390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4" name="图片 3"/>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t="2920" r="86249" b="590"/>
          <a:stretch>
            <a:fillRect/>
          </a:stretch>
        </p:blipFill>
        <p:spPr>
          <a:xfrm>
            <a:off x="654050" y="4787900"/>
            <a:ext cx="1254760" cy="1638300"/>
          </a:xfrm>
          <a:custGeom>
            <a:avLst/>
            <a:gdLst/>
            <a:ahLst/>
            <a:cxnLst>
              <a:cxn ang="3">
                <a:pos x="hc" y="t"/>
              </a:cxn>
              <a:cxn ang="cd2">
                <a:pos x="l" y="vc"/>
              </a:cxn>
              <a:cxn ang="cd4">
                <a:pos x="hc" y="b"/>
              </a:cxn>
              <a:cxn ang="0">
                <a:pos x="r" y="vc"/>
              </a:cxn>
            </a:cxnLst>
            <a:rect l="l" t="t" r="r" b="b"/>
            <a:pathLst>
              <a:path w="2505" h="3271">
                <a:moveTo>
                  <a:pt x="0" y="0"/>
                </a:moveTo>
                <a:lnTo>
                  <a:pt x="2505" y="0"/>
                </a:lnTo>
                <a:lnTo>
                  <a:pt x="2505" y="3271"/>
                </a:lnTo>
                <a:lnTo>
                  <a:pt x="0" y="3271"/>
                </a:lnTo>
                <a:lnTo>
                  <a:pt x="0" y="0"/>
                </a:lnTo>
                <a:close/>
              </a:path>
            </a:pathLst>
          </a:cu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312420" y="4331335"/>
            <a:ext cx="11567795" cy="2152650"/>
          </a:xfrm>
          <a:custGeom>
            <a:avLst/>
            <a:gdLst/>
            <a:ahLst/>
            <a:cxnLst>
              <a:cxn ang="3">
                <a:pos x="hc" y="t"/>
              </a:cxn>
              <a:cxn ang="cd2">
                <a:pos x="l" y="vc"/>
              </a:cxn>
              <a:cxn ang="cd4">
                <a:pos x="hc" y="b"/>
              </a:cxn>
              <a:cxn ang="0">
                <a:pos x="r" y="vc"/>
              </a:cxn>
            </a:cxnLst>
            <a:rect l="l" t="t" r="r" b="b"/>
            <a:pathLst>
              <a:path w="18217" h="3390">
                <a:moveTo>
                  <a:pt x="0" y="0"/>
                </a:moveTo>
                <a:lnTo>
                  <a:pt x="18217" y="0"/>
                </a:lnTo>
                <a:lnTo>
                  <a:pt x="18217" y="3390"/>
                </a:lnTo>
                <a:lnTo>
                  <a:pt x="0" y="3390"/>
                </a:lnTo>
                <a:lnTo>
                  <a:pt x="0" y="3370"/>
                </a:lnTo>
                <a:lnTo>
                  <a:pt x="2505" y="3370"/>
                </a:lnTo>
                <a:lnTo>
                  <a:pt x="2505" y="99"/>
                </a:lnTo>
                <a:lnTo>
                  <a:pt x="0" y="99"/>
                </a:lnTo>
                <a:lnTo>
                  <a:pt x="0" y="0"/>
                </a:lnTo>
                <a:close/>
              </a:path>
            </a:pathLst>
          </a:cu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34" name="图片 33" descr="五角星"/>
          <p:cNvPicPr>
            <a:picLocks noChangeAspect="1"/>
          </p:cNvPicPr>
          <p:nvPr userDrawn="1">
            <p:custDataLst>
              <p:tags r:id="rId4"/>
            </p:custDataLst>
          </p:nvPr>
        </p:nvPicPr>
        <p:blipFill>
          <a:blip r:embed="rId12">
            <a:extLst>
              <a:ext uri="{96DAC541-7B7A-43D3-8B79-37D633B846F1}">
                <asvg:svgBlip xmlns:asvg="http://schemas.microsoft.com/office/drawing/2016/SVG/main" xmlns="" r:embed="rId13"/>
              </a:ext>
            </a:extLst>
          </a:blip>
          <a:stretch>
            <a:fillRect/>
          </a:stretch>
        </p:blipFill>
        <p:spPr>
          <a:xfrm>
            <a:off x="2256790" y="767715"/>
            <a:ext cx="144000" cy="144000"/>
          </a:xfrm>
          <a:prstGeom prst="rect">
            <a:avLst/>
          </a:prstGeom>
        </p:spPr>
      </p:pic>
      <p:pic>
        <p:nvPicPr>
          <p:cNvPr id="35" name="图片 34" descr="五角星"/>
          <p:cNvPicPr>
            <a:picLocks noChangeAspect="1"/>
          </p:cNvPicPr>
          <p:nvPr userDrawn="1">
            <p:custDataLst>
              <p:tags r:id="rId5"/>
            </p:custDataLst>
          </p:nvPr>
        </p:nvPicPr>
        <p:blipFill>
          <a:blip r:embed="rId12">
            <a:extLst>
              <a:ext uri="{96DAC541-7B7A-43D3-8B79-37D633B846F1}">
                <asvg:svgBlip xmlns:asvg="http://schemas.microsoft.com/office/drawing/2016/SVG/main" xmlns="" r:embed="rId13"/>
              </a:ext>
            </a:extLst>
          </a:blip>
          <a:stretch>
            <a:fillRect/>
          </a:stretch>
        </p:blipFill>
        <p:spPr>
          <a:xfrm>
            <a:off x="8131175" y="5304790"/>
            <a:ext cx="255905" cy="255905"/>
          </a:xfrm>
          <a:prstGeom prst="rect">
            <a:avLst/>
          </a:prstGeom>
        </p:spPr>
      </p:pic>
      <p:pic>
        <p:nvPicPr>
          <p:cNvPr id="36" name="图片 35" descr="五角星"/>
          <p:cNvPicPr>
            <a:picLocks noChangeAspect="1"/>
          </p:cNvPicPr>
          <p:nvPr userDrawn="1">
            <p:custDataLst>
              <p:tags r:id="rId6"/>
            </p:custDataLst>
          </p:nvPr>
        </p:nvPicPr>
        <p:blipFill>
          <a:blip r:embed="rId12">
            <a:extLst>
              <a:ext uri="{96DAC541-7B7A-43D3-8B79-37D633B846F1}">
                <asvg:svgBlip xmlns:asvg="http://schemas.microsoft.com/office/drawing/2016/SVG/main" xmlns="" r:embed="rId13"/>
              </a:ext>
            </a:extLst>
          </a:blip>
          <a:stretch>
            <a:fillRect/>
          </a:stretch>
        </p:blipFill>
        <p:spPr>
          <a:xfrm>
            <a:off x="368618" y="3921760"/>
            <a:ext cx="179705" cy="179705"/>
          </a:xfrm>
          <a:prstGeom prst="rect">
            <a:avLst/>
          </a:prstGeom>
        </p:spPr>
      </p:pic>
      <p:pic>
        <p:nvPicPr>
          <p:cNvPr id="37" name="图片 36" descr="鸟"/>
          <p:cNvPicPr>
            <a:picLocks noChangeAspect="1"/>
          </p:cNvPicPr>
          <p:nvPr userDrawn="1">
            <p:custDataLst>
              <p:tags r:id="rId7"/>
            </p:custDataLst>
          </p:nvPr>
        </p:nvPicPr>
        <p:blipFill>
          <a:blip r:embed="rId14">
            <a:lum bright="48000" contrast="-24000"/>
          </a:blip>
          <a:stretch>
            <a:fillRect/>
          </a:stretch>
        </p:blipFill>
        <p:spPr>
          <a:xfrm flipH="1">
            <a:off x="10841355" y="483870"/>
            <a:ext cx="940435" cy="663575"/>
          </a:xfrm>
          <a:prstGeom prst="rect">
            <a:avLst/>
          </a:prstGeom>
        </p:spPr>
      </p:pic>
      <p:pic>
        <p:nvPicPr>
          <p:cNvPr id="3" name="图片 2"/>
          <p:cNvPicPr>
            <a:picLocks noChangeAspect="1"/>
          </p:cNvPicPr>
          <p:nvPr/>
        </p:nvPicPr>
        <p:blipFill>
          <a:blip r:embed="rId10" cstate="print">
            <a:lum bright="-18000" contrast="30000"/>
            <a:extLst>
              <a:ext uri="{28A0092B-C50C-407E-A947-70E740481C1C}">
                <a14:useLocalDpi xmlns:a14="http://schemas.microsoft.com/office/drawing/2010/main" val="0"/>
              </a:ext>
            </a:extLst>
          </a:blip>
          <a:srcRect l="-214" t="2920" r="100000" b="590"/>
          <a:stretch>
            <a:fillRect/>
          </a:stretch>
        </p:blipFill>
        <p:spPr>
          <a:xfrm>
            <a:off x="287655" y="4394200"/>
            <a:ext cx="24765" cy="2077085"/>
          </a:xfrm>
          <a:custGeom>
            <a:avLst/>
            <a:gdLst/>
            <a:ahLst/>
            <a:cxnLst>
              <a:cxn ang="3">
                <a:pos x="hc" y="t"/>
              </a:cxn>
              <a:cxn ang="cd2">
                <a:pos x="l" y="vc"/>
              </a:cxn>
              <a:cxn ang="cd4">
                <a:pos x="hc" y="b"/>
              </a:cxn>
              <a:cxn ang="0">
                <a:pos x="r" y="vc"/>
              </a:cxn>
            </a:cxnLst>
            <a:rect l="l" t="t" r="r" b="b"/>
            <a:pathLst>
              <a:path w="39" h="3271">
                <a:moveTo>
                  <a:pt x="0" y="0"/>
                </a:moveTo>
                <a:lnTo>
                  <a:pt x="39" y="0"/>
                </a:lnTo>
                <a:lnTo>
                  <a:pt x="39" y="3271"/>
                </a:lnTo>
                <a:lnTo>
                  <a:pt x="0" y="3271"/>
                </a:lnTo>
                <a:lnTo>
                  <a:pt x="0" y="0"/>
                </a:lnTo>
                <a:close/>
              </a:path>
            </a:pathLst>
          </a:custGeom>
        </p:spPr>
      </p:pic>
    </p:spTree>
    <p:extLst>
      <p:ext uri="{BB962C8B-B14F-4D97-AF65-F5344CB8AC3E}">
        <p14:creationId xmlns:p14="http://schemas.microsoft.com/office/powerpoint/2010/main" val="40895963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41345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18002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999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47534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20047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prstClr val="black">
                    <a:tint val="75000"/>
                  </a:prstClr>
                </a:solidFill>
              </a:rPr>
              <a:pPr/>
              <a:t>2023-10-13</a:t>
            </a:fld>
            <a:endParaRPr lang="zh-CN" altLang="en-US" dirty="0">
              <a:solidFill>
                <a:prstClr val="black">
                  <a:tint val="75000"/>
                </a:prst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13268195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90391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7774224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prstClr val="black">
                    <a:tint val="75000"/>
                  </a:prstClr>
                </a:solidFill>
              </a:rPr>
              <a:pPr/>
              <a:t>2023-10-13</a:t>
            </a:fld>
            <a:endParaRPr lang="zh-CN" altLang="en-US">
              <a:solidFill>
                <a:prstClr val="black">
                  <a:tint val="75000"/>
                </a:prst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2930591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9DEA7A43-474B-4DB5-9831-2CF65A18925F}"/>
              </a:ext>
            </a:extLst>
          </p:cNvPr>
          <p:cNvPicPr>
            <a:picLocks noChangeAspect="1"/>
          </p:cNvPicPr>
          <p:nvPr userDrawn="1"/>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矩形 12">
            <a:extLst>
              <a:ext uri="{FF2B5EF4-FFF2-40B4-BE49-F238E27FC236}">
                <a16:creationId xmlns:a16="http://schemas.microsoft.com/office/drawing/2014/main" xmlns="" id="{84A5DEA3-EC09-4F56-AA6E-1CA2D6A02A75}"/>
              </a:ext>
            </a:extLst>
          </p:cNvPr>
          <p:cNvSpPr/>
          <p:nvPr userDrawn="1"/>
        </p:nvSpPr>
        <p:spPr>
          <a:xfrm>
            <a:off x="842328" y="869325"/>
            <a:ext cx="615553" cy="5119350"/>
          </a:xfrm>
          <a:prstGeom prst="rect">
            <a:avLst/>
          </a:prstGeom>
        </p:spPr>
        <p:txBody>
          <a:bodyPr vert="eaVert" wrap="none">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大学生劳动教育（附微课视频）</a:t>
            </a:r>
          </a:p>
        </p:txBody>
      </p:sp>
      <p:pic>
        <p:nvPicPr>
          <p:cNvPr id="7" name="图片 6" descr="图片包含 游戏机, 装饰品, 伞, 树&#10;&#10;描述已自动生成">
            <a:extLst>
              <a:ext uri="{FF2B5EF4-FFF2-40B4-BE49-F238E27FC236}">
                <a16:creationId xmlns:a16="http://schemas.microsoft.com/office/drawing/2014/main" xmlns="" id="{80095823-60F0-4A84-8120-9BD096DADD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AE4B17D2-24A9-456A-8C4A-A9FD9C4C784E}"/>
              </a:ext>
            </a:extLst>
          </p:cNvPr>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pic>
        <p:nvPicPr>
          <p:cNvPr id="14" name="图片 13" descr="卡通人物&#10;&#10;描述已自动生成">
            <a:extLst>
              <a:ext uri="{FF2B5EF4-FFF2-40B4-BE49-F238E27FC236}">
                <a16:creationId xmlns:a16="http://schemas.microsoft.com/office/drawing/2014/main" xmlns="" id="{B2DF28A5-E192-49A9-9DD3-17E42F72D97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28" t="20962" r="16150" b="11338"/>
          <a:stretch/>
        </p:blipFill>
        <p:spPr>
          <a:xfrm flipH="1">
            <a:off x="-145458" y="1777214"/>
            <a:ext cx="5714700" cy="4775034"/>
          </a:xfrm>
          <a:prstGeom prst="rect">
            <a:avLst/>
          </a:prstGeom>
        </p:spPr>
      </p:pic>
      <p:pic>
        <p:nvPicPr>
          <p:cNvPr id="15" name="图片 14" descr="图片包含 游戏机, 钟表&#10;&#10;描述已自动生成">
            <a:extLst>
              <a:ext uri="{FF2B5EF4-FFF2-40B4-BE49-F238E27FC236}">
                <a16:creationId xmlns:a16="http://schemas.microsoft.com/office/drawing/2014/main" xmlns="" id="{16247A78-7DDE-4D7D-A4F8-5773AA5393F5}"/>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3126781" y="146749"/>
            <a:ext cx="6126692" cy="2697290"/>
          </a:xfrm>
          <a:prstGeom prst="rect">
            <a:avLst/>
          </a:prstGeom>
        </p:spPr>
      </p:pic>
      <p:pic>
        <p:nvPicPr>
          <p:cNvPr id="21" name="悠扬婉转充满希望的钢琴节奏背景乐_1分38秒">
            <a:hlinkClick r:id="" action="ppaction://media"/>
            <a:extLst>
              <a:ext uri="{FF2B5EF4-FFF2-40B4-BE49-F238E27FC236}">
                <a16:creationId xmlns:a16="http://schemas.microsoft.com/office/drawing/2014/main" xmlns="" id="{32ACA044-06B9-49A8-9923-105377D47C5B}"/>
              </a:ext>
            </a:extLst>
          </p:cNvPr>
          <p:cNvPicPr>
            <a:picLocks noChangeAspect="1"/>
          </p:cNvPicPr>
          <p:nvPr userDrawn="1">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a:extLst>
              <a:ext uri="{FF2B5EF4-FFF2-40B4-BE49-F238E27FC236}">
                <a16:creationId xmlns:a16="http://schemas.microsoft.com/office/drawing/2014/main" xmlns="" id="{613B75DB-EE6B-42F5-BCFF-732786ED72F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4944151" y="146749"/>
            <a:ext cx="6126692" cy="2697290"/>
          </a:xfrm>
          <a:prstGeom prst="rect">
            <a:avLst/>
          </a:prstGeom>
        </p:spPr>
      </p:pic>
      <p:sp>
        <p:nvSpPr>
          <p:cNvPr id="16" name="TextBox 6">
            <a:extLst>
              <a:ext uri="{FF2B5EF4-FFF2-40B4-BE49-F238E27FC236}">
                <a16:creationId xmlns:a16="http://schemas.microsoft.com/office/drawing/2014/main" xmlns="" id="{3861DC1E-7662-4E0C-9FCC-DEAE96CC6A98}"/>
              </a:ext>
            </a:extLst>
          </p:cNvPr>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p>
        </p:txBody>
      </p:sp>
    </p:spTree>
    <p:extLst>
      <p:ext uri="{BB962C8B-B14F-4D97-AF65-F5344CB8AC3E}">
        <p14:creationId xmlns:p14="http://schemas.microsoft.com/office/powerpoint/2010/main" val="2053725226"/>
      </p:ext>
    </p:extLst>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rgbClr val="FFFFFF"/>
              </a:solidFill>
            </a:endParaRPr>
          </a:p>
        </p:txBody>
      </p:sp>
    </p:spTree>
    <p:extLst>
      <p:ext uri="{BB962C8B-B14F-4D97-AF65-F5344CB8AC3E}">
        <p14:creationId xmlns:p14="http://schemas.microsoft.com/office/powerpoint/2010/main" val="1928492514"/>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a:extLst>
              <a:ext uri="{FF2B5EF4-FFF2-40B4-BE49-F238E27FC236}">
                <a16:creationId xmlns:a16="http://schemas.microsoft.com/office/drawing/2014/main" xmlns="" id="{DB6C595D-54E7-439B-9022-1B4B7D9039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a:extLst>
              <a:ext uri="{FF2B5EF4-FFF2-40B4-BE49-F238E27FC236}">
                <a16:creationId xmlns:a16="http://schemas.microsoft.com/office/drawing/2014/main" xmlns="" id="{88FF1E3E-C96D-499A-93C3-161D90D31C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22" name="矩形: 圆角 21">
            <a:extLst>
              <a:ext uri="{FF2B5EF4-FFF2-40B4-BE49-F238E27FC236}">
                <a16:creationId xmlns:a16="http://schemas.microsoft.com/office/drawing/2014/main" xmlns="" id="{1A64E82C-E9FD-4AA0-BFC7-243C5F82CBF5}"/>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rgbClr val="FFFFFF"/>
              </a:solidFill>
            </a:endParaRPr>
          </a:p>
        </p:txBody>
      </p:sp>
    </p:spTree>
    <p:extLst>
      <p:ext uri="{BB962C8B-B14F-4D97-AF65-F5344CB8AC3E}">
        <p14:creationId xmlns:p14="http://schemas.microsoft.com/office/powerpoint/2010/main" val="1932996337"/>
      </p:ext>
    </p:extLst>
  </p:cSld>
  <p:clrMapOvr>
    <a:masterClrMapping/>
  </p:clrMapOvr>
  <p:extLst>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94AB55-AF95-4F74-8C95-6AAA7796AC3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CC79933-985C-44CD-825F-4EF4AAF65F18}"/>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3F53D34-EEBA-4801-9976-D586D79BD5A3}"/>
              </a:ext>
            </a:extLst>
          </p:cNvPr>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solidFill>
                  <a:srgbClr val="1F1F1F"/>
                </a:solidFill>
              </a:rPr>
              <a:pPr/>
              <a:t>2023-10-13</a:t>
            </a:fld>
            <a:endParaRPr lang="zh-CN" altLang="en-US">
              <a:solidFill>
                <a:srgbClr val="1F1F1F"/>
              </a:solidFill>
            </a:endParaRPr>
          </a:p>
        </p:txBody>
      </p:sp>
      <p:sp>
        <p:nvSpPr>
          <p:cNvPr id="5" name="页脚占位符 4">
            <a:extLst>
              <a:ext uri="{FF2B5EF4-FFF2-40B4-BE49-F238E27FC236}">
                <a16:creationId xmlns:a16="http://schemas.microsoft.com/office/drawing/2014/main" xmlns="" id="{140BF62D-0E7B-4D36-A07F-96A91384938E}"/>
              </a:ext>
            </a:extLst>
          </p:cNvPr>
          <p:cNvSpPr>
            <a:spLocks noGrp="1"/>
          </p:cNvSpPr>
          <p:nvPr>
            <p:ph type="ftr" sz="quarter" idx="11"/>
          </p:nvPr>
        </p:nvSpPr>
        <p:spPr>
          <a:xfrm>
            <a:off x="4038600" y="6356350"/>
            <a:ext cx="4114800" cy="365125"/>
          </a:xfrm>
          <a:prstGeom prst="rect">
            <a:avLst/>
          </a:prstGeom>
        </p:spPr>
        <p:txBody>
          <a:bodyPr/>
          <a:lstStyle/>
          <a:p>
            <a:endParaRPr lang="zh-CN" altLang="en-US">
              <a:solidFill>
                <a:srgbClr val="1F1F1F"/>
              </a:solidFill>
            </a:endParaRPr>
          </a:p>
        </p:txBody>
      </p:sp>
      <p:sp>
        <p:nvSpPr>
          <p:cNvPr id="6" name="灯片编号占位符 5">
            <a:extLst>
              <a:ext uri="{FF2B5EF4-FFF2-40B4-BE49-F238E27FC236}">
                <a16:creationId xmlns:a16="http://schemas.microsoft.com/office/drawing/2014/main" xmlns="" id="{A2996DF1-92F0-4048-8D4C-46EBBFE810AF}"/>
              </a:ext>
            </a:extLst>
          </p:cNvPr>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solidFill>
                  <a:srgbClr val="1F1F1F"/>
                </a:solidFill>
              </a:rPr>
              <a:pPr/>
              <a:t>‹#›</a:t>
            </a:fld>
            <a:endParaRPr lang="zh-CN" altLang="en-US">
              <a:solidFill>
                <a:srgbClr val="1F1F1F"/>
              </a:solidFill>
            </a:endParaRPr>
          </a:p>
        </p:txBody>
      </p:sp>
    </p:spTree>
    <p:extLst>
      <p:ext uri="{BB962C8B-B14F-4D97-AF65-F5344CB8AC3E}">
        <p14:creationId xmlns:p14="http://schemas.microsoft.com/office/powerpoint/2010/main" val="234052458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354591"/>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61086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464846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defTabSz="914400" fontAlgn="ctr"/>
            <a:fld id="{170C0C04-E408-48A9-82A4-3716296300DE}" type="slidenum">
              <a:rPr lang="zh-CN" altLang="en-US" sz="14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pPr algn="ctr" defTabSz="914400" fontAlgn="ctr"/>
              <a:t>‹#›</a:t>
            </a:fld>
            <a:endParaRPr lang="zh-CN" altLang="en-US" sz="1800" kern="0" dirty="0">
              <a:solidFill>
                <a:prstClr val="white"/>
              </a:solidFill>
              <a:ea typeface="宋体"/>
            </a:endParaRPr>
          </a:p>
        </p:txBody>
      </p:sp>
    </p:spTree>
    <p:extLst>
      <p:ext uri="{BB962C8B-B14F-4D97-AF65-F5344CB8AC3E}">
        <p14:creationId xmlns:p14="http://schemas.microsoft.com/office/powerpoint/2010/main" val="225211557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1" name="图片 10" descr="党政背景2023-3-29  改饱和 2 改大小"/>
          <p:cNvPicPr>
            <a:picLocks noChangeAspect="1"/>
          </p:cNvPicPr>
          <p:nvPr userDrawn="1">
            <p:custDataLst>
              <p:tags r:id="rId1"/>
            </p:custDataLst>
          </p:nvPr>
        </p:nvPicPr>
        <p:blipFill>
          <a:blip r:embed="rId9">
            <a:lum contrast="-6000"/>
          </a:blip>
          <a:srcRect b="16668"/>
          <a:stretch>
            <a:fillRect/>
          </a:stretch>
        </p:blipFill>
        <p:spPr>
          <a:xfrm>
            <a:off x="0" y="0"/>
            <a:ext cx="12192000" cy="6858000"/>
          </a:xfrm>
          <a:prstGeom prst="rect">
            <a:avLst/>
          </a:prstGeom>
        </p:spPr>
      </p:pic>
      <p:pic>
        <p:nvPicPr>
          <p:cNvPr id="7" name="图片 6"/>
          <p:cNvPicPr>
            <a:picLocks noChangeAspect="1"/>
          </p:cNvPicPr>
          <p:nvPr userDrawn="1">
            <p:custDataLst>
              <p:tags r:id="rId2"/>
            </p:custDataLst>
          </p:nvPr>
        </p:nvPicPr>
        <p:blipFill>
          <a:blip r:embed="rId10" cstate="print">
            <a:lum bright="-18000" contrast="30000"/>
            <a:extLst>
              <a:ext uri="{28A0092B-C50C-407E-A947-70E740481C1C}">
                <a14:useLocalDpi xmlns:a14="http://schemas.microsoft.com/office/drawing/2010/main" val="0"/>
              </a:ext>
            </a:extLst>
          </a:blip>
          <a:srcRect/>
          <a:stretch>
            <a:fillRect/>
          </a:stretch>
        </p:blipFill>
        <p:spPr>
          <a:xfrm>
            <a:off x="22860" y="4185920"/>
            <a:ext cx="12164060" cy="2364740"/>
          </a:xfrm>
          <a:prstGeom prst="rect">
            <a:avLst/>
          </a:prstGeom>
        </p:spPr>
      </p:pic>
      <p:pic>
        <p:nvPicPr>
          <p:cNvPr id="10" name="图片 9"/>
          <p:cNvPicPr>
            <a:picLocks noChangeAspect="1"/>
          </p:cNvPicPr>
          <p:nvPr userDrawn="1">
            <p:custDataLst>
              <p:tags r:id="rId3"/>
            </p:custDataLst>
          </p:nvPr>
        </p:nvPicPr>
        <p:blipFill rotWithShape="1">
          <a:blip r:embed="rId11" cstate="print">
            <a:lum contrast="12000"/>
            <a:extLst>
              <a:ext uri="{28A0092B-C50C-407E-A947-70E740481C1C}">
                <a14:useLocalDpi xmlns:a14="http://schemas.microsoft.com/office/drawing/2010/main" val="0"/>
              </a:ext>
            </a:extLst>
          </a:blip>
          <a:srcRect b="42458"/>
          <a:stretch>
            <a:fillRect/>
          </a:stretch>
        </p:blipFill>
        <p:spPr>
          <a:xfrm>
            <a:off x="6350" y="5840730"/>
            <a:ext cx="12185650" cy="1017270"/>
          </a:xfrm>
          <a:prstGeom prst="rect">
            <a:avLst/>
          </a:prstGeom>
        </p:spPr>
      </p:pic>
      <p:pic>
        <p:nvPicPr>
          <p:cNvPr id="16" name="图片 15" descr="worker-3394755_1280 -1"/>
          <p:cNvPicPr>
            <a:picLocks noChangeAspect="1"/>
          </p:cNvPicPr>
          <p:nvPr userDrawn="1"/>
        </p:nvPicPr>
        <p:blipFill>
          <a:blip r:embed="rId12">
            <a:lum bright="-18000" contrast="18000"/>
          </a:blip>
          <a:stretch>
            <a:fillRect/>
          </a:stretch>
        </p:blipFill>
        <p:spPr>
          <a:xfrm>
            <a:off x="3888105" y="5084445"/>
            <a:ext cx="899795" cy="1151255"/>
          </a:xfrm>
          <a:prstGeom prst="rect">
            <a:avLst/>
          </a:prstGeom>
        </p:spPr>
      </p:pic>
      <p:pic>
        <p:nvPicPr>
          <p:cNvPr id="19" name="图片 18" descr="劳模1 -1"/>
          <p:cNvPicPr>
            <a:picLocks noChangeAspect="1"/>
          </p:cNvPicPr>
          <p:nvPr userDrawn="1"/>
        </p:nvPicPr>
        <p:blipFill>
          <a:blip r:embed="rId13">
            <a:lum bright="-12000" contrast="18000"/>
          </a:blip>
          <a:stretch>
            <a:fillRect/>
          </a:stretch>
        </p:blipFill>
        <p:spPr>
          <a:xfrm>
            <a:off x="7979410" y="5002530"/>
            <a:ext cx="908685" cy="1233170"/>
          </a:xfrm>
          <a:prstGeom prst="rect">
            <a:avLst/>
          </a:prstGeom>
        </p:spPr>
      </p:pic>
      <p:pic>
        <p:nvPicPr>
          <p:cNvPr id="34" name="图片 33" descr="五角星"/>
          <p:cNvPicPr>
            <a:picLocks noChangeAspect="1"/>
          </p:cNvPicPr>
          <p:nvPr userDrawn="1">
            <p:custDataLst>
              <p:tags r:id="rId4"/>
            </p:custDataLst>
          </p:nvPr>
        </p:nvPicPr>
        <p:blipFill>
          <a:blip r:embed="rId14">
            <a:extLst>
              <a:ext uri="{96DAC541-7B7A-43D3-8B79-37D633B846F1}">
                <asvg:svgBlip xmlns:asvg="http://schemas.microsoft.com/office/drawing/2016/SVG/main" xmlns="" r:embed="rId15"/>
              </a:ext>
            </a:extLst>
          </a:blip>
          <a:stretch>
            <a:fillRect/>
          </a:stretch>
        </p:blipFill>
        <p:spPr>
          <a:xfrm>
            <a:off x="545465" y="1502410"/>
            <a:ext cx="179705" cy="179705"/>
          </a:xfrm>
          <a:prstGeom prst="rect">
            <a:avLst/>
          </a:prstGeom>
        </p:spPr>
      </p:pic>
      <p:pic>
        <p:nvPicPr>
          <p:cNvPr id="35" name="图片 34" descr="五角星"/>
          <p:cNvPicPr>
            <a:picLocks noChangeAspect="1"/>
          </p:cNvPicPr>
          <p:nvPr userDrawn="1">
            <p:custDataLst>
              <p:tags r:id="rId5"/>
            </p:custDataLst>
          </p:nvPr>
        </p:nvPicPr>
        <p:blipFill>
          <a:blip r:embed="rId14">
            <a:extLst>
              <a:ext uri="{96DAC541-7B7A-43D3-8B79-37D633B846F1}">
                <asvg:svgBlip xmlns:asvg="http://schemas.microsoft.com/office/drawing/2016/SVG/main" xmlns="" r:embed="rId15"/>
              </a:ext>
            </a:extLst>
          </a:blip>
          <a:stretch>
            <a:fillRect/>
          </a:stretch>
        </p:blipFill>
        <p:spPr>
          <a:xfrm>
            <a:off x="9862820" y="4746625"/>
            <a:ext cx="255905" cy="255905"/>
          </a:xfrm>
          <a:prstGeom prst="rect">
            <a:avLst/>
          </a:prstGeom>
        </p:spPr>
      </p:pic>
      <p:pic>
        <p:nvPicPr>
          <p:cNvPr id="36" name="图片 35" descr="五角星"/>
          <p:cNvPicPr>
            <a:picLocks noChangeAspect="1"/>
          </p:cNvPicPr>
          <p:nvPr userDrawn="1">
            <p:custDataLst>
              <p:tags r:id="rId6"/>
            </p:custDataLst>
          </p:nvPr>
        </p:nvPicPr>
        <p:blipFill>
          <a:blip r:embed="rId14">
            <a:extLst>
              <a:ext uri="{96DAC541-7B7A-43D3-8B79-37D633B846F1}">
                <asvg:svgBlip xmlns:asvg="http://schemas.microsoft.com/office/drawing/2016/SVG/main" xmlns="" r:embed="rId15"/>
              </a:ext>
            </a:extLst>
          </a:blip>
          <a:stretch>
            <a:fillRect/>
          </a:stretch>
        </p:blipFill>
        <p:spPr>
          <a:xfrm>
            <a:off x="6006148" y="864235"/>
            <a:ext cx="144000" cy="144000"/>
          </a:xfrm>
          <a:prstGeom prst="rect">
            <a:avLst/>
          </a:prstGeom>
        </p:spPr>
      </p:pic>
      <p:pic>
        <p:nvPicPr>
          <p:cNvPr id="37" name="图片 36" descr="鸟"/>
          <p:cNvPicPr>
            <a:picLocks noChangeAspect="1"/>
          </p:cNvPicPr>
          <p:nvPr userDrawn="1">
            <p:custDataLst>
              <p:tags r:id="rId7"/>
            </p:custDataLst>
          </p:nvPr>
        </p:nvPicPr>
        <p:blipFill>
          <a:blip r:embed="rId16">
            <a:lum bright="48000" contrast="-24000"/>
          </a:blip>
          <a:stretch>
            <a:fillRect/>
          </a:stretch>
        </p:blipFill>
        <p:spPr>
          <a:xfrm flipH="1">
            <a:off x="10841355" y="483870"/>
            <a:ext cx="940435" cy="663575"/>
          </a:xfrm>
          <a:prstGeom prst="rect">
            <a:avLst/>
          </a:prstGeom>
        </p:spPr>
      </p:pic>
    </p:spTree>
    <p:extLst>
      <p:ext uri="{BB962C8B-B14F-4D97-AF65-F5344CB8AC3E}">
        <p14:creationId xmlns:p14="http://schemas.microsoft.com/office/powerpoint/2010/main" val="29559609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党政背景2023-3-29  改饱和 2 改大小"/>
          <p:cNvPicPr>
            <a:picLocks noChangeAspect="1"/>
          </p:cNvPicPr>
          <p:nvPr userDrawn="1"/>
        </p:nvPicPr>
        <p:blipFill>
          <a:blip r:embed="rId2"/>
          <a:srcRect b="16668"/>
          <a:stretch>
            <a:fillRect/>
          </a:stretch>
        </p:blipFill>
        <p:spPr>
          <a:xfrm>
            <a:off x="0" y="0"/>
            <a:ext cx="12192000" cy="6858000"/>
          </a:xfrm>
          <a:prstGeom prst="rect">
            <a:avLst/>
          </a:prstGeom>
        </p:spPr>
      </p:pic>
      <p:sp>
        <p:nvSpPr>
          <p:cNvPr id="10" name="圆角矩形 9"/>
          <p:cNvSpPr/>
          <p:nvPr userDrawn="1"/>
        </p:nvSpPr>
        <p:spPr>
          <a:xfrm>
            <a:off x="167640" y="161608"/>
            <a:ext cx="11856720" cy="6534785"/>
          </a:xfrm>
          <a:prstGeom prst="roundRect">
            <a:avLst>
              <a:gd name="adj" fmla="val 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extLst>
      <p:ext uri="{BB962C8B-B14F-4D97-AF65-F5344CB8AC3E}">
        <p14:creationId xmlns:p14="http://schemas.microsoft.com/office/powerpoint/2010/main" val="141675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18" Type="http://schemas.openxmlformats.org/officeDocument/2006/relationships/tags" Target="../tags/tag6.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tags" Target="../tags/tag5.xml"/><Relationship Id="rId2" Type="http://schemas.openxmlformats.org/officeDocument/2006/relationships/slideLayout" Target="../slideLayouts/slideLayout8.xml"/><Relationship Id="rId16" Type="http://schemas.openxmlformats.org/officeDocument/2006/relationships/tags" Target="../tags/tag4.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ags" Target="../tags/tag3.xml"/><Relationship Id="rId10" Type="http://schemas.openxmlformats.org/officeDocument/2006/relationships/slideLayout" Target="../slideLayouts/slideLayout16.xml"/><Relationship Id="rId19" Type="http://schemas.openxmlformats.org/officeDocument/2006/relationships/tags" Target="../tags/tag7.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18" Type="http://schemas.openxmlformats.org/officeDocument/2006/relationships/tags" Target="../tags/tag67.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ags" Target="../tags/tag66.xml"/><Relationship Id="rId2" Type="http://schemas.openxmlformats.org/officeDocument/2006/relationships/slideLayout" Target="../slideLayouts/slideLayout20.xml"/><Relationship Id="rId16" Type="http://schemas.openxmlformats.org/officeDocument/2006/relationships/tags" Target="../tags/tag65.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ags" Target="../tags/tag64.xml"/><Relationship Id="rId10" Type="http://schemas.openxmlformats.org/officeDocument/2006/relationships/slideLayout" Target="../slideLayouts/slideLayout28.xml"/><Relationship Id="rId19" Type="http://schemas.openxmlformats.org/officeDocument/2006/relationships/tags" Target="../tags/tag6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ags" Target="../tags/tag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4.xml"/><Relationship Id="rId18" Type="http://schemas.openxmlformats.org/officeDocument/2006/relationships/tags" Target="../tags/tag12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tags" Target="../tags/tag127.xml"/><Relationship Id="rId2" Type="http://schemas.openxmlformats.org/officeDocument/2006/relationships/slideLayout" Target="../slideLayouts/slideLayout32.xml"/><Relationship Id="rId16" Type="http://schemas.openxmlformats.org/officeDocument/2006/relationships/tags" Target="../tags/tag12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ags" Target="../tags/tag125.xml"/><Relationship Id="rId10" Type="http://schemas.openxmlformats.org/officeDocument/2006/relationships/slideLayout" Target="../slideLayouts/slideLayout40.xml"/><Relationship Id="rId19" Type="http://schemas.openxmlformats.org/officeDocument/2006/relationships/tags" Target="../tags/tag129.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ags" Target="../tags/tag12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5.xml"/><Relationship Id="rId18" Type="http://schemas.openxmlformats.org/officeDocument/2006/relationships/tags" Target="../tags/tag189.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tags" Target="../tags/tag188.xml"/><Relationship Id="rId2" Type="http://schemas.openxmlformats.org/officeDocument/2006/relationships/slideLayout" Target="../slideLayouts/slideLayout44.xml"/><Relationship Id="rId16" Type="http://schemas.openxmlformats.org/officeDocument/2006/relationships/tags" Target="../tags/tag187.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ags" Target="../tags/tag186.xml"/><Relationship Id="rId10" Type="http://schemas.openxmlformats.org/officeDocument/2006/relationships/slideLayout" Target="../slideLayouts/slideLayout52.xml"/><Relationship Id="rId19" Type="http://schemas.openxmlformats.org/officeDocument/2006/relationships/tags" Target="../tags/tag190.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ags" Target="../tags/tag18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7.xml"/><Relationship Id="rId7" Type="http://schemas.openxmlformats.org/officeDocument/2006/relationships/theme" Target="../theme/theme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309722"/>
      </p:ext>
    </p:extLst>
  </p:cSld>
  <p:clrMap bg1="lt1" tx1="dk1" bg2="lt2" tx2="dk2" accent1="accent1" accent2="accent2" accent3="accent3" accent4="accent4" accent5="accent5" accent6="accent6" hlink="hlink" folHlink="folHlink"/>
  <p:sldLayoutIdLst>
    <p:sldLayoutId id="2147483765" r:id="rId1"/>
    <p:sldLayoutId id="2147483707" r:id="rId2"/>
    <p:sldLayoutId id="2147483757" r:id="rId3"/>
    <p:sldLayoutId id="2147483766" r:id="rId4"/>
    <p:sldLayoutId id="2147483767" r:id="rId5"/>
    <p:sldLayoutId id="214748376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760FBDFE-C587-4B4C-A407-44438C67B59E}" type="datetimeFigureOut">
              <a:rPr lang="zh-CN" altLang="en-US" smtClean="0">
                <a:solidFill>
                  <a:prstClr val="black">
                    <a:tint val="75000"/>
                  </a:prstClr>
                </a:solidFill>
              </a:rPr>
              <a:pPr defTabSz="914400"/>
              <a:t>2023-10-13</a:t>
            </a:fld>
            <a:endParaRPr lang="zh-CN" altLang="en-US">
              <a:solidFill>
                <a:prstClr val="black">
                  <a:tint val="75000"/>
                </a:prstClr>
              </a:solidFill>
            </a:endParaRPr>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endParaRPr lang="zh-CN" altLang="en-US" dirty="0">
              <a:solidFill>
                <a:prstClr val="black">
                  <a:tint val="75000"/>
                </a:prstClr>
              </a:solidFill>
            </a:endParaRPr>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49AE70B2-8BF9-45C0-BB95-33D1B9D3A854}" type="slidenum">
              <a:rPr lang="zh-CN" altLang="en-US" smtClean="0">
                <a:solidFill>
                  <a:prstClr val="black">
                    <a:tint val="75000"/>
                  </a:prstClr>
                </a:solidFill>
              </a:rPr>
              <a:pPr defTabSz="914400"/>
              <a:t>‹#›</a:t>
            </a:fld>
            <a:endParaRPr lang="zh-CN" altLang="en-US" dirty="0">
              <a:solidFill>
                <a:prstClr val="black">
                  <a:tint val="75000"/>
                </a:prstClr>
              </a:solidFill>
            </a:endParaRPr>
          </a:p>
        </p:txBody>
      </p:sp>
    </p:spTree>
    <p:custDataLst>
      <p:tags r:id="rId14"/>
    </p:custDataLst>
    <p:extLst>
      <p:ext uri="{BB962C8B-B14F-4D97-AF65-F5344CB8AC3E}">
        <p14:creationId xmlns:p14="http://schemas.microsoft.com/office/powerpoint/2010/main" val="190427837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760FBDFE-C587-4B4C-A407-44438C67B59E}" type="datetimeFigureOut">
              <a:rPr lang="zh-CN" altLang="en-US" smtClean="0">
                <a:solidFill>
                  <a:prstClr val="black">
                    <a:tint val="75000"/>
                  </a:prstClr>
                </a:solidFill>
              </a:rPr>
              <a:pPr defTabSz="914400"/>
              <a:t>2023-10-13</a:t>
            </a:fld>
            <a:endParaRPr lang="zh-CN" altLang="en-US">
              <a:solidFill>
                <a:prstClr val="black">
                  <a:tint val="75000"/>
                </a:prstClr>
              </a:solidFill>
            </a:endParaRPr>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endParaRPr lang="zh-CN" altLang="en-US" dirty="0">
              <a:solidFill>
                <a:prstClr val="black">
                  <a:tint val="75000"/>
                </a:prstClr>
              </a:solidFill>
            </a:endParaRPr>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49AE70B2-8BF9-45C0-BB95-33D1B9D3A854}" type="slidenum">
              <a:rPr lang="zh-CN" altLang="en-US" smtClean="0">
                <a:solidFill>
                  <a:prstClr val="black">
                    <a:tint val="75000"/>
                  </a:prstClr>
                </a:solidFill>
              </a:rPr>
              <a:pPr defTabSz="914400"/>
              <a:t>‹#›</a:t>
            </a:fld>
            <a:endParaRPr lang="zh-CN" altLang="en-US" dirty="0">
              <a:solidFill>
                <a:prstClr val="black">
                  <a:tint val="75000"/>
                </a:prstClr>
              </a:solidFill>
            </a:endParaRPr>
          </a:p>
        </p:txBody>
      </p:sp>
    </p:spTree>
    <p:custDataLst>
      <p:tags r:id="rId14"/>
    </p:custDataLst>
    <p:extLst>
      <p:ext uri="{BB962C8B-B14F-4D97-AF65-F5344CB8AC3E}">
        <p14:creationId xmlns:p14="http://schemas.microsoft.com/office/powerpoint/2010/main" val="2820757951"/>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760FBDFE-C587-4B4C-A407-44438C67B59E}" type="datetimeFigureOut">
              <a:rPr lang="zh-CN" altLang="en-US" smtClean="0">
                <a:solidFill>
                  <a:prstClr val="black">
                    <a:tint val="75000"/>
                  </a:prstClr>
                </a:solidFill>
              </a:rPr>
              <a:pPr defTabSz="914400"/>
              <a:t>2023-10-13</a:t>
            </a:fld>
            <a:endParaRPr lang="zh-CN" altLang="en-US">
              <a:solidFill>
                <a:prstClr val="black">
                  <a:tint val="75000"/>
                </a:prstClr>
              </a:solidFill>
            </a:endParaRPr>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endParaRPr lang="zh-CN" altLang="en-US" dirty="0">
              <a:solidFill>
                <a:prstClr val="black">
                  <a:tint val="75000"/>
                </a:prstClr>
              </a:solidFill>
            </a:endParaRPr>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49AE70B2-8BF9-45C0-BB95-33D1B9D3A854}" type="slidenum">
              <a:rPr lang="zh-CN" altLang="en-US" smtClean="0">
                <a:solidFill>
                  <a:prstClr val="black">
                    <a:tint val="75000"/>
                  </a:prstClr>
                </a:solidFill>
              </a:rPr>
              <a:pPr defTabSz="914400"/>
              <a:t>‹#›</a:t>
            </a:fld>
            <a:endParaRPr lang="zh-CN" altLang="en-US" dirty="0">
              <a:solidFill>
                <a:prstClr val="black">
                  <a:tint val="75000"/>
                </a:prstClr>
              </a:solidFill>
            </a:endParaRPr>
          </a:p>
        </p:txBody>
      </p:sp>
    </p:spTree>
    <p:custDataLst>
      <p:tags r:id="rId14"/>
    </p:custDataLst>
    <p:extLst>
      <p:ext uri="{BB962C8B-B14F-4D97-AF65-F5344CB8AC3E}">
        <p14:creationId xmlns:p14="http://schemas.microsoft.com/office/powerpoint/2010/main" val="2299556970"/>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760FBDFE-C587-4B4C-A407-44438C67B59E}" type="datetimeFigureOut">
              <a:rPr lang="zh-CN" altLang="en-US" smtClean="0">
                <a:solidFill>
                  <a:prstClr val="black">
                    <a:tint val="75000"/>
                  </a:prstClr>
                </a:solidFill>
              </a:rPr>
              <a:pPr defTabSz="914400"/>
              <a:t>2023-10-13</a:t>
            </a:fld>
            <a:endParaRPr lang="zh-CN" altLang="en-US">
              <a:solidFill>
                <a:prstClr val="black">
                  <a:tint val="75000"/>
                </a:prstClr>
              </a:solidFill>
            </a:endParaRPr>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endParaRPr lang="zh-CN" altLang="en-US" dirty="0">
              <a:solidFill>
                <a:prstClr val="black">
                  <a:tint val="75000"/>
                </a:prstClr>
              </a:solidFill>
            </a:endParaRPr>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pPr defTabSz="914400"/>
            <a:fld id="{49AE70B2-8BF9-45C0-BB95-33D1B9D3A854}" type="slidenum">
              <a:rPr lang="zh-CN" altLang="en-US" smtClean="0">
                <a:solidFill>
                  <a:prstClr val="black">
                    <a:tint val="75000"/>
                  </a:prstClr>
                </a:solidFill>
              </a:rPr>
              <a:pPr defTabSz="914400"/>
              <a:t>‹#›</a:t>
            </a:fld>
            <a:endParaRPr lang="zh-CN" altLang="en-US" dirty="0">
              <a:solidFill>
                <a:prstClr val="black">
                  <a:tint val="75000"/>
                </a:prstClr>
              </a:solidFill>
            </a:endParaRPr>
          </a:p>
        </p:txBody>
      </p:sp>
    </p:spTree>
    <p:custDataLst>
      <p:tags r:id="rId14"/>
    </p:custDataLst>
    <p:extLst>
      <p:ext uri="{BB962C8B-B14F-4D97-AF65-F5344CB8AC3E}">
        <p14:creationId xmlns:p14="http://schemas.microsoft.com/office/powerpoint/2010/main" val="35957364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019753"/>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282.xml"/><Relationship Id="rId7" Type="http://schemas.openxmlformats.org/officeDocument/2006/relationships/image" Target="../media/image33.jpe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slideLayout" Target="../slideLayouts/slideLayout19.xml"/><Relationship Id="rId5" Type="http://schemas.openxmlformats.org/officeDocument/2006/relationships/tags" Target="../tags/tag284.xml"/><Relationship Id="rId4" Type="http://schemas.openxmlformats.org/officeDocument/2006/relationships/tags" Target="../tags/tag283.xml"/><Relationship Id="rId9" Type="http://schemas.openxmlformats.org/officeDocument/2006/relationships/image" Target="../media/image23.svg"/></Relationships>
</file>

<file path=ppt/slides/_rels/slide1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tags" Target="../tags/tag287.xml"/><Relationship Id="rId7" Type="http://schemas.openxmlformats.org/officeDocument/2006/relationships/image" Target="../media/image36.png"/><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image" Target="../media/image26.svg"/><Relationship Id="rId5" Type="http://schemas.openxmlformats.org/officeDocument/2006/relationships/image" Target="../media/image35.png"/><Relationship Id="rId4" Type="http://schemas.openxmlformats.org/officeDocument/2006/relationships/slideLayout" Target="../slideLayouts/slideLayout19.xml"/><Relationship Id="rId9"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 Id="rId5" Type="http://schemas.openxmlformats.org/officeDocument/2006/relationships/image" Target="../media/image38.jpeg"/><Relationship Id="rId4"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92.xml"/><Relationship Id="rId1" Type="http://schemas.openxmlformats.org/officeDocument/2006/relationships/tags" Target="../tags/tag291.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294.xml"/><Relationship Id="rId1" Type="http://schemas.openxmlformats.org/officeDocument/2006/relationships/tags" Target="../tags/tag293.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95.xml"/></Relationships>
</file>

<file path=ppt/slides/_rels/slide1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Layout" Target="../slideLayouts/slideLayout43.xml"/><Relationship Id="rId7" Type="http://schemas.openxmlformats.org/officeDocument/2006/relationships/image" Target="../media/image44.png"/><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image" Target="../media/image41.svg"/><Relationship Id="rId5" Type="http://schemas.openxmlformats.org/officeDocument/2006/relationships/image" Target="../media/image43.png"/><Relationship Id="rId10" Type="http://schemas.openxmlformats.org/officeDocument/2006/relationships/image" Target="../media/image45.svg"/><Relationship Id="rId4" Type="http://schemas.openxmlformats.org/officeDocument/2006/relationships/image" Target="../media/image42.png"/><Relationship Id="rId9"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7.xml"/><Relationship Id="rId1" Type="http://schemas.openxmlformats.org/officeDocument/2006/relationships/tags" Target="../tags/tag298.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tags" Target="../tags/tag253.xml"/><Relationship Id="rId13" Type="http://schemas.openxmlformats.org/officeDocument/2006/relationships/tags" Target="../tags/tag258.xml"/><Relationship Id="rId18" Type="http://schemas.openxmlformats.org/officeDocument/2006/relationships/tags" Target="../tags/tag263.xml"/><Relationship Id="rId3" Type="http://schemas.openxmlformats.org/officeDocument/2006/relationships/tags" Target="../tags/tag248.xml"/><Relationship Id="rId7" Type="http://schemas.openxmlformats.org/officeDocument/2006/relationships/tags" Target="../tags/tag252.xml"/><Relationship Id="rId12" Type="http://schemas.openxmlformats.org/officeDocument/2006/relationships/tags" Target="../tags/tag257.xml"/><Relationship Id="rId17" Type="http://schemas.openxmlformats.org/officeDocument/2006/relationships/tags" Target="../tags/tag262.xml"/><Relationship Id="rId2" Type="http://schemas.openxmlformats.org/officeDocument/2006/relationships/tags" Target="../tags/tag247.xml"/><Relationship Id="rId16" Type="http://schemas.openxmlformats.org/officeDocument/2006/relationships/tags" Target="../tags/tag261.xml"/><Relationship Id="rId20" Type="http://schemas.openxmlformats.org/officeDocument/2006/relationships/image" Target="../media/image24.png"/><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tags" Target="../tags/tag256.xml"/><Relationship Id="rId5" Type="http://schemas.openxmlformats.org/officeDocument/2006/relationships/tags" Target="../tags/tag250.xml"/><Relationship Id="rId15" Type="http://schemas.openxmlformats.org/officeDocument/2006/relationships/tags" Target="../tags/tag260.xml"/><Relationship Id="rId10" Type="http://schemas.openxmlformats.org/officeDocument/2006/relationships/tags" Target="../tags/tag255.xml"/><Relationship Id="rId19" Type="http://schemas.openxmlformats.org/officeDocument/2006/relationships/slideLayout" Target="../slideLayouts/slideLayout7.xml"/><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s>
</file>

<file path=ppt/slides/_rels/slide7.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tags" Target="../tags/tag269.xml"/><Relationship Id="rId7" Type="http://schemas.openxmlformats.org/officeDocument/2006/relationships/slideLayout" Target="../slideLayouts/slideLayout19.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9"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5.svg"/><Relationship Id="rId3" Type="http://schemas.openxmlformats.org/officeDocument/2006/relationships/tags" Target="../tags/tag275.xml"/><Relationship Id="rId7" Type="http://schemas.openxmlformats.org/officeDocument/2006/relationships/tags" Target="../tags/tag279.xml"/><Relationship Id="rId12" Type="http://schemas.openxmlformats.org/officeDocument/2006/relationships/image" Target="../media/image31.png"/><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image" Target="../media/image13.svg"/><Relationship Id="rId5" Type="http://schemas.openxmlformats.org/officeDocument/2006/relationships/tags" Target="../tags/tag277.xml"/><Relationship Id="rId15" Type="http://schemas.openxmlformats.org/officeDocument/2006/relationships/image" Target="../media/image17.svg"/><Relationship Id="rId10" Type="http://schemas.openxmlformats.org/officeDocument/2006/relationships/image" Target="../media/image30.png"/><Relationship Id="rId4" Type="http://schemas.openxmlformats.org/officeDocument/2006/relationships/tags" Target="../tags/tag276.xml"/><Relationship Id="rId9" Type="http://schemas.openxmlformats.org/officeDocument/2006/relationships/image" Target="../media/image29.jpeg"/><Relationship Id="rId1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a:extLst>
              <a:ext uri="{FF2B5EF4-FFF2-40B4-BE49-F238E27FC236}">
                <a16:creationId xmlns:a16="http://schemas.microsoft.com/office/drawing/2014/main" xmlns="" id="{D8ABC501-0137-4E4E-947E-BC8757AEEF54}"/>
              </a:ext>
            </a:extLst>
          </p:cNvPr>
          <p:cNvSpPr txBox="1"/>
          <p:nvPr/>
        </p:nvSpPr>
        <p:spPr>
          <a:xfrm>
            <a:off x="4139409" y="2491715"/>
            <a:ext cx="6980833" cy="2092881"/>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项目一 劳动观念</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a:t>
            </a:r>
            <a:r>
              <a:rPr lang="zh-CN" altLang="en-US" sz="4000" b="1" dirty="0">
                <a:solidFill>
                  <a:srgbClr val="E53437"/>
                </a:solidFill>
                <a:latin typeface="楷体" panose="02010609060101010101" pitchFamily="49" charset="-122"/>
                <a:ea typeface="楷体" panose="02010609060101010101" pitchFamily="49" charset="-122"/>
                <a:cs typeface="+mn-ea"/>
                <a:sym typeface="+mn-lt"/>
              </a:rPr>
              <a:t>三</a:t>
            </a: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 学习劳模精神</a:t>
            </a:r>
            <a:endParaRPr lang="zh-CN" altLang="en-US" sz="4000" b="1" dirty="0">
              <a:solidFill>
                <a:srgbClr val="E53437"/>
              </a:solidFill>
              <a:latin typeface="楷体" panose="02010609060101010101" pitchFamily="49" charset="-122"/>
              <a:ea typeface="楷体" panose="02010609060101010101" pitchFamily="49" charset="-122"/>
              <a:cs typeface="+mn-ea"/>
              <a:sym typeface="+mn-lt"/>
            </a:endParaRPr>
          </a:p>
        </p:txBody>
      </p:sp>
    </p:spTree>
    <p:extLst>
      <p:ext uri="{BB962C8B-B14F-4D97-AF65-F5344CB8AC3E}">
        <p14:creationId xmlns:p14="http://schemas.microsoft.com/office/powerpoint/2010/main" val="23009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4" y="626745"/>
            <a:ext cx="5314461" cy="646331"/>
          </a:xfrm>
          <a:prstGeom prst="rect">
            <a:avLst/>
          </a:prstGeom>
          <a:noFill/>
        </p:spPr>
        <p:txBody>
          <a:bodyPr wrap="square" rtlCol="0">
            <a:spAutoFit/>
          </a:bodyPr>
          <a:lstStyle/>
          <a:p>
            <a:pPr algn="dist" defTabSz="914400"/>
            <a:r>
              <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艰苦奋斗 勇于创新</a:t>
            </a:r>
            <a:endPar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14" name="文本框 13"/>
          <p:cNvSpPr txBox="1"/>
          <p:nvPr>
            <p:custDataLst>
              <p:tags r:id="rId3"/>
            </p:custDataLst>
          </p:nvPr>
        </p:nvSpPr>
        <p:spPr>
          <a:xfrm>
            <a:off x="643255" y="4805045"/>
            <a:ext cx="5334635" cy="1050925"/>
          </a:xfrm>
          <a:prstGeom prst="rect">
            <a:avLst/>
          </a:prstGeom>
          <a:noFill/>
        </p:spPr>
        <p:txBody>
          <a:bodyPr wrap="square" rtlCol="0">
            <a:spAutoFit/>
          </a:bodyPr>
          <a:lstStyle/>
          <a:p>
            <a:pPr algn="just" defTabSz="914400">
              <a:lnSpc>
                <a:spcPct val="130000"/>
              </a:lnSpc>
              <a:spcAft>
                <a:spcPts val="900"/>
              </a:spcAft>
            </a:pPr>
            <a:r>
              <a:rPr lang="zh-CN" altLang="en-US" sz="1600" dirty="0">
                <a:solidFill>
                  <a:prstClr val="black"/>
                </a:solidFill>
                <a:cs typeface="思源黑体 CN Regular" panose="020B0500000000000000" charset="-122"/>
              </a:rPr>
              <a:t>工作近30年，肖明清从一个普通技术人员成长为全国工程勘察设计大师，带领团队研究和设计了60多座大型水底隧道，多座隧道创造了全国乃至世界之最。</a:t>
            </a:r>
          </a:p>
        </p:txBody>
      </p:sp>
      <p:sp>
        <p:nvSpPr>
          <p:cNvPr id="3" name="文本框 2"/>
          <p:cNvSpPr txBox="1"/>
          <p:nvPr>
            <p:custDataLst>
              <p:tags r:id="rId4"/>
            </p:custDataLst>
          </p:nvPr>
        </p:nvSpPr>
        <p:spPr>
          <a:xfrm>
            <a:off x="6183630" y="2045335"/>
            <a:ext cx="5344795" cy="2114550"/>
          </a:xfrm>
          <a:prstGeom prst="rect">
            <a:avLst/>
          </a:prstGeom>
          <a:noFill/>
        </p:spPr>
        <p:txBody>
          <a:bodyPr wrap="square" rtlCol="0">
            <a:spAutoFit/>
          </a:bodyPr>
          <a:lstStyle/>
          <a:p>
            <a:pPr algn="just" defTabSz="914400">
              <a:lnSpc>
                <a:spcPct val="130000"/>
              </a:lnSpc>
              <a:spcAft>
                <a:spcPts val="900"/>
              </a:spcAft>
            </a:pPr>
            <a:r>
              <a:rPr lang="zh-CN" altLang="en-US" sz="1400" b="1" dirty="0">
                <a:solidFill>
                  <a:prstClr val="black"/>
                </a:solidFill>
                <a:cs typeface="思源黑体 CN Regular" panose="020B0500000000000000" charset="-122"/>
              </a:rPr>
              <a:t>其中，他设计的最著名的隧道包括：</a:t>
            </a:r>
          </a:p>
          <a:p>
            <a:pPr marL="193040" indent="-193040" algn="just" defTabSz="914400">
              <a:lnSpc>
                <a:spcPct val="130000"/>
              </a:lnSpc>
              <a:spcAft>
                <a:spcPts val="900"/>
              </a:spcAft>
              <a:buClr>
                <a:srgbClr val="E21907"/>
              </a:buClr>
              <a:buSzPct val="120000"/>
              <a:buFont typeface="思源黑体 CN Regular" panose="020B0500000000000000" charset="-122"/>
              <a:buChar char="•"/>
            </a:pPr>
            <a:r>
              <a:rPr lang="zh-CN" altLang="en-US" sz="1400" dirty="0">
                <a:solidFill>
                  <a:prstClr val="black"/>
                </a:solidFill>
                <a:cs typeface="思源黑体 CN Regular" panose="020B0500000000000000" charset="-122"/>
              </a:rPr>
              <a:t>万里长江第一隧——武汉长江隧道；</a:t>
            </a:r>
          </a:p>
          <a:p>
            <a:pPr marL="193040" indent="-193040" algn="just" defTabSz="914400">
              <a:lnSpc>
                <a:spcPct val="130000"/>
              </a:lnSpc>
              <a:spcAft>
                <a:spcPts val="900"/>
              </a:spcAft>
              <a:buClr>
                <a:srgbClr val="E21907"/>
              </a:buClr>
              <a:buSzPct val="120000"/>
              <a:buFont typeface="思源黑体 CN Regular" panose="020B0500000000000000" charset="-122"/>
              <a:buChar char="•"/>
            </a:pPr>
            <a:r>
              <a:rPr lang="zh-CN" altLang="en-US" sz="1400" dirty="0">
                <a:solidFill>
                  <a:prstClr val="black"/>
                </a:solidFill>
                <a:cs typeface="思源黑体 CN Regular" panose="020B0500000000000000" charset="-122"/>
              </a:rPr>
              <a:t>世界上在高水压强渗透地层修建的直径最大的水下隧道——南京长江隧道；</a:t>
            </a:r>
          </a:p>
          <a:p>
            <a:pPr marL="193040" indent="-193040" algn="just" defTabSz="914400">
              <a:lnSpc>
                <a:spcPct val="130000"/>
              </a:lnSpc>
              <a:spcAft>
                <a:spcPts val="900"/>
              </a:spcAft>
              <a:buClr>
                <a:srgbClr val="E21907"/>
              </a:buClr>
              <a:buSzPct val="120000"/>
              <a:buFont typeface="思源黑体 CN Regular" panose="020B0500000000000000" charset="-122"/>
              <a:buChar char="•"/>
            </a:pPr>
            <a:r>
              <a:rPr lang="zh-CN" altLang="en-US" sz="1400" dirty="0">
                <a:solidFill>
                  <a:prstClr val="black"/>
                </a:solidFill>
                <a:cs typeface="思源黑体 CN Regular" panose="020B0500000000000000" charset="-122"/>
              </a:rPr>
              <a:t>世界上行车速度最高、国内最长的水下隧道——广深港高铁狮子洋隧道。</a:t>
            </a:r>
          </a:p>
        </p:txBody>
      </p:sp>
      <p:pic>
        <p:nvPicPr>
          <p:cNvPr id="4" name="图片 3" descr="great-shot-entrance-old-stone-tunnel-from-other-end-old-stone-tunnel_181624-9922(1)"/>
          <p:cNvPicPr>
            <a:picLocks noChangeAspect="1"/>
          </p:cNvPicPr>
          <p:nvPr/>
        </p:nvPicPr>
        <p:blipFill>
          <a:blip r:embed="rId7"/>
          <a:srcRect l="3953" t="17374" r="8032" b="25942"/>
          <a:stretch>
            <a:fillRect/>
          </a:stretch>
        </p:blipFill>
        <p:spPr>
          <a:xfrm>
            <a:off x="643255" y="1839158"/>
            <a:ext cx="5274310" cy="2264410"/>
          </a:xfrm>
          <a:custGeom>
            <a:avLst/>
            <a:gdLst/>
            <a:ahLst/>
            <a:cxnLst>
              <a:cxn ang="3">
                <a:pos x="hc" y="t"/>
              </a:cxn>
              <a:cxn ang="cd2">
                <a:pos x="l" y="vc"/>
              </a:cxn>
              <a:cxn ang="cd4">
                <a:pos x="hc" y="b"/>
              </a:cxn>
              <a:cxn ang="0">
                <a:pos x="r" y="vc"/>
              </a:cxn>
            </a:cxnLst>
            <a:rect l="l" t="t" r="r" b="b"/>
            <a:pathLst>
              <a:path w="8306" h="3566">
                <a:moveTo>
                  <a:pt x="160" y="0"/>
                </a:moveTo>
                <a:lnTo>
                  <a:pt x="8146" y="0"/>
                </a:lnTo>
                <a:cubicBezTo>
                  <a:pt x="8234" y="0"/>
                  <a:pt x="8306" y="72"/>
                  <a:pt x="8306" y="160"/>
                </a:cubicBezTo>
                <a:lnTo>
                  <a:pt x="8306" y="3406"/>
                </a:lnTo>
                <a:cubicBezTo>
                  <a:pt x="8306" y="3494"/>
                  <a:pt x="8234" y="3566"/>
                  <a:pt x="8146" y="3566"/>
                </a:cubicBezTo>
                <a:lnTo>
                  <a:pt x="160" y="3566"/>
                </a:lnTo>
                <a:cubicBezTo>
                  <a:pt x="72" y="3566"/>
                  <a:pt x="0" y="3494"/>
                  <a:pt x="0" y="3406"/>
                </a:cubicBezTo>
                <a:lnTo>
                  <a:pt x="0" y="160"/>
                </a:lnTo>
                <a:cubicBezTo>
                  <a:pt x="0" y="72"/>
                  <a:pt x="72" y="0"/>
                  <a:pt x="160" y="0"/>
                </a:cubicBezTo>
                <a:close/>
              </a:path>
            </a:pathLst>
          </a:custGeom>
        </p:spPr>
      </p:pic>
      <p:sp>
        <p:nvSpPr>
          <p:cNvPr id="6" name="椭圆 5"/>
          <p:cNvSpPr/>
          <p:nvPr/>
        </p:nvSpPr>
        <p:spPr>
          <a:xfrm>
            <a:off x="3005262" y="3934142"/>
            <a:ext cx="694055" cy="694055"/>
          </a:xfrm>
          <a:prstGeom prst="ellipse">
            <a:avLst/>
          </a:prstGeom>
          <a:gradFill>
            <a:gsLst>
              <a:gs pos="0">
                <a:srgbClr val="8B0F04">
                  <a:lumMod val="85000"/>
                </a:srgbClr>
              </a:gs>
              <a:gs pos="29000">
                <a:srgbClr val="E21907"/>
              </a:gs>
              <a:gs pos="72000">
                <a:srgbClr val="E21907"/>
              </a:gs>
              <a:gs pos="100000">
                <a:srgbClr val="860F04">
                  <a:lumMod val="84000"/>
                </a:srgbClr>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7" name="圆角矩形 6"/>
          <p:cNvSpPr/>
          <p:nvPr>
            <p:custDataLst>
              <p:tags r:id="rId5"/>
            </p:custDataLst>
          </p:nvPr>
        </p:nvSpPr>
        <p:spPr>
          <a:xfrm>
            <a:off x="642620" y="1823085"/>
            <a:ext cx="5274945" cy="2263775"/>
          </a:xfrm>
          <a:prstGeom prst="roundRect">
            <a:avLst>
              <a:gd name="adj" fmla="val 4260"/>
            </a:avLst>
          </a:prstGeom>
          <a:gradFill>
            <a:gsLst>
              <a:gs pos="99000">
                <a:srgbClr val="E21907">
                  <a:alpha val="41000"/>
                </a:srgbClr>
              </a:gs>
              <a:gs pos="0">
                <a:srgbClr val="E21907"/>
              </a:gs>
              <a:gs pos="47000">
                <a:srgbClr val="E21907">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pic>
        <p:nvPicPr>
          <p:cNvPr id="8" name="图片 7" descr="钻机"/>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flipH="1">
            <a:off x="3116262" y="4086860"/>
            <a:ext cx="388620" cy="388620"/>
          </a:xfrm>
          <a:prstGeom prst="rect">
            <a:avLst/>
          </a:prstGeom>
        </p:spPr>
      </p:pic>
      <p:sp>
        <p:nvSpPr>
          <p:cNvPr id="5" name="圆角矩形 4"/>
          <p:cNvSpPr/>
          <p:nvPr/>
        </p:nvSpPr>
        <p:spPr>
          <a:xfrm>
            <a:off x="6304915" y="4333240"/>
            <a:ext cx="5132070" cy="631190"/>
          </a:xfrm>
          <a:prstGeom prst="roundRect">
            <a:avLst>
              <a:gd name="adj" fmla="val 50000"/>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9" name="圆角矩形 8"/>
          <p:cNvSpPr/>
          <p:nvPr/>
        </p:nvSpPr>
        <p:spPr>
          <a:xfrm>
            <a:off x="6304915" y="5184140"/>
            <a:ext cx="5132070" cy="631190"/>
          </a:xfrm>
          <a:prstGeom prst="roundRect">
            <a:avLst>
              <a:gd name="adj" fmla="val 50000"/>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10" name="文本框 9"/>
          <p:cNvSpPr txBox="1"/>
          <p:nvPr/>
        </p:nvSpPr>
        <p:spPr>
          <a:xfrm>
            <a:off x="6574473" y="4480243"/>
            <a:ext cx="4592955" cy="337185"/>
          </a:xfrm>
          <a:prstGeom prst="rect">
            <a:avLst/>
          </a:prstGeom>
          <a:noFill/>
        </p:spPr>
        <p:txBody>
          <a:bodyPr wrap="square" rtlCol="0">
            <a:spAutoFit/>
          </a:bodyPr>
          <a:lstStyle/>
          <a:p>
            <a:pPr defTabSz="914400"/>
            <a:r>
              <a:rPr lang="zh-CN" altLang="en-US" sz="1600">
                <a:solidFill>
                  <a:srgbClr val="FFD699"/>
                </a:solidFill>
                <a:cs typeface="思源黑体 CN Regular" panose="020B0500000000000000" charset="-122"/>
              </a:rPr>
              <a:t>心心在一艺，其艺必工；心心在一职，其职必举。</a:t>
            </a:r>
          </a:p>
        </p:txBody>
      </p:sp>
      <p:sp>
        <p:nvSpPr>
          <p:cNvPr id="11" name="文本框 10"/>
          <p:cNvSpPr txBox="1"/>
          <p:nvPr/>
        </p:nvSpPr>
        <p:spPr>
          <a:xfrm>
            <a:off x="6574473" y="5330508"/>
            <a:ext cx="4592955" cy="337185"/>
          </a:xfrm>
          <a:prstGeom prst="rect">
            <a:avLst/>
          </a:prstGeom>
          <a:noFill/>
        </p:spPr>
        <p:txBody>
          <a:bodyPr wrap="square" rtlCol="0">
            <a:spAutoFit/>
          </a:bodyPr>
          <a:lstStyle/>
          <a:p>
            <a:pPr algn="dist" defTabSz="914400"/>
            <a:r>
              <a:rPr lang="zh-CN" altLang="en-US" sz="1600">
                <a:solidFill>
                  <a:srgbClr val="FFD699"/>
                </a:solidFill>
                <a:cs typeface="思源黑体 CN Regular" panose="020B0500000000000000" charset="-122"/>
              </a:rPr>
              <a:t>时代在变，奋斗的底色永远不变。</a:t>
            </a:r>
          </a:p>
        </p:txBody>
      </p:sp>
    </p:spTree>
    <p:custDataLst>
      <p:tags r:id="rId1"/>
    </p:custDataLst>
    <p:extLst>
      <p:ext uri="{BB962C8B-B14F-4D97-AF65-F5344CB8AC3E}">
        <p14:creationId xmlns:p14="http://schemas.microsoft.com/office/powerpoint/2010/main" val="26533973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71830" y="1871345"/>
            <a:ext cx="3086735" cy="4305935"/>
          </a:xfrm>
          <a:prstGeom prst="roundRect">
            <a:avLst>
              <a:gd name="adj" fmla="val 3972"/>
            </a:avLst>
          </a:prstGeom>
          <a:noFill/>
          <a:ln>
            <a:gradFill>
              <a:gsLst>
                <a:gs pos="0">
                  <a:srgbClr val="E21907"/>
                </a:gs>
                <a:gs pos="64000">
                  <a:srgbClr val="E21907">
                    <a:alpha val="0"/>
                  </a:srgbClr>
                </a:gs>
                <a:gs pos="43000">
                  <a:srgbClr val="E21907">
                    <a:alpha val="0"/>
                  </a:srgbClr>
                </a:gs>
                <a:gs pos="100000">
                  <a:srgbClr val="E21907"/>
                </a:gs>
              </a:gsLst>
              <a:lin ang="54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3" name="文本框 2"/>
          <p:cNvSpPr txBox="1"/>
          <p:nvPr/>
        </p:nvSpPr>
        <p:spPr>
          <a:xfrm>
            <a:off x="945515" y="3364865"/>
            <a:ext cx="2539365" cy="2518410"/>
          </a:xfrm>
          <a:prstGeom prst="rect">
            <a:avLst/>
          </a:prstGeom>
          <a:noFill/>
        </p:spPr>
        <p:txBody>
          <a:bodyPr wrap="square" rtlCol="0">
            <a:spAutoFit/>
          </a:bodyPr>
          <a:lstStyle/>
          <a:p>
            <a:pPr defTabSz="914400">
              <a:lnSpc>
                <a:spcPct val="130000"/>
              </a:lnSpc>
              <a:spcAft>
                <a:spcPts val="700"/>
              </a:spcAft>
            </a:pPr>
            <a:r>
              <a:rPr lang="zh-CN" altLang="en-US" sz="1300">
                <a:solidFill>
                  <a:prstClr val="black"/>
                </a:solidFill>
                <a:cs typeface="思源黑体 CN Regular" panose="020B0500000000000000" charset="-122"/>
              </a:rPr>
              <a:t>全国劳模薛莹来自中航西飞，从1992年开始参与国际航空制造合作项目垂直尾翼的装配生产。</a:t>
            </a:r>
          </a:p>
          <a:p>
            <a:pPr defTabSz="914400">
              <a:lnSpc>
                <a:spcPct val="130000"/>
              </a:lnSpc>
              <a:spcAft>
                <a:spcPts val="700"/>
              </a:spcAft>
            </a:pPr>
            <a:r>
              <a:rPr lang="zh-CN" altLang="en-US" sz="1300">
                <a:solidFill>
                  <a:prstClr val="black"/>
                </a:solidFill>
                <a:cs typeface="思源黑体 CN Regular" panose="020B0500000000000000" charset="-122"/>
              </a:rPr>
              <a:t>为了让安装到飞机上的每一颗铆钉都做到质量最过硬、外观最漂亮，她和同事们一直致力于改进操作方法和工艺流程，先后交付的7000余架份优质垂直尾翼，赢得高度认可。</a:t>
            </a:r>
          </a:p>
        </p:txBody>
      </p:sp>
      <p:sp>
        <p:nvSpPr>
          <p:cNvPr id="4" name="文本框 3"/>
          <p:cNvSpPr txBox="1"/>
          <p:nvPr/>
        </p:nvSpPr>
        <p:spPr>
          <a:xfrm>
            <a:off x="4354513" y="3364865"/>
            <a:ext cx="2541270" cy="2518410"/>
          </a:xfrm>
          <a:prstGeom prst="rect">
            <a:avLst/>
          </a:prstGeom>
          <a:noFill/>
        </p:spPr>
        <p:txBody>
          <a:bodyPr wrap="square" rtlCol="0">
            <a:spAutoFit/>
          </a:bodyPr>
          <a:lstStyle/>
          <a:p>
            <a:pPr defTabSz="914400">
              <a:lnSpc>
                <a:spcPct val="130000"/>
              </a:lnSpc>
              <a:spcAft>
                <a:spcPts val="700"/>
              </a:spcAft>
            </a:pPr>
            <a:r>
              <a:rPr lang="zh-CN" altLang="en-US" sz="1300">
                <a:solidFill>
                  <a:prstClr val="black"/>
                </a:solidFill>
                <a:cs typeface="思源黑体 CN Regular" panose="020B0500000000000000" charset="-122"/>
              </a:rPr>
              <a:t>全国劳模竺士杰是浙江省海港集团宁波某装箱码头有限公司的一名桥吊司机。</a:t>
            </a:r>
          </a:p>
          <a:p>
            <a:pPr defTabSz="914400">
              <a:lnSpc>
                <a:spcPct val="130000"/>
              </a:lnSpc>
              <a:spcAft>
                <a:spcPts val="700"/>
              </a:spcAft>
            </a:pPr>
            <a:r>
              <a:rPr lang="zh-CN" altLang="en-US" sz="1300">
                <a:solidFill>
                  <a:prstClr val="black"/>
                </a:solidFill>
                <a:cs typeface="思源黑体 CN Regular" panose="020B0500000000000000" charset="-122"/>
              </a:rPr>
              <a:t>从业20多年来他立足岗位、勇于创新，先研究怎么稳，再研究怎么快和准。最后，他成功了，研究出来一套优秀的操作法。2020年4月《竺士杰桥吊操作法3.0版》出版发行。</a:t>
            </a:r>
          </a:p>
        </p:txBody>
      </p:sp>
      <p:sp>
        <p:nvSpPr>
          <p:cNvPr id="9" name="文本框 8"/>
          <p:cNvSpPr txBox="1"/>
          <p:nvPr/>
        </p:nvSpPr>
        <p:spPr>
          <a:xfrm>
            <a:off x="897573" y="2894965"/>
            <a:ext cx="2635250" cy="370840"/>
          </a:xfrm>
          <a:prstGeom prst="rect">
            <a:avLst/>
          </a:prstGeom>
          <a:noFill/>
        </p:spPr>
        <p:txBody>
          <a:bodyPr wrap="square" rtlCol="0">
            <a:spAutoFit/>
          </a:bodyPr>
          <a:lstStyle/>
          <a:p>
            <a:pPr algn="ctr" defTabSz="914400">
              <a:lnSpc>
                <a:spcPct val="130000"/>
              </a:lnSpc>
            </a:pPr>
            <a:r>
              <a:rPr lang="zh-CN" altLang="en-US" sz="1400" b="1">
                <a:solidFill>
                  <a:srgbClr val="E21907"/>
                </a:solidFill>
                <a:cs typeface="思源黑体 CN Regular" panose="020B0500000000000000" charset="-122"/>
              </a:rPr>
              <a:t>薛莹：为每一颗铆钉而努力</a:t>
            </a:r>
          </a:p>
        </p:txBody>
      </p:sp>
      <p:pic>
        <p:nvPicPr>
          <p:cNvPr id="11" name="图片 10" descr="螺丝螺母"/>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2034540" y="2296478"/>
            <a:ext cx="361315" cy="361315"/>
          </a:xfrm>
          <a:prstGeom prst="rect">
            <a:avLst/>
          </a:prstGeom>
          <a:gradFill>
            <a:gsLst>
              <a:gs pos="0">
                <a:srgbClr val="760D03">
                  <a:lumMod val="85000"/>
                </a:srgbClr>
              </a:gs>
              <a:gs pos="29000">
                <a:srgbClr val="E21907"/>
              </a:gs>
              <a:gs pos="72000">
                <a:srgbClr val="E21907"/>
              </a:gs>
              <a:gs pos="100000">
                <a:srgbClr val="710D03">
                  <a:lumMod val="84000"/>
                </a:srgbClr>
              </a:gs>
            </a:gsLst>
            <a:lin ang="2700000" scaled="0"/>
          </a:gradFill>
        </p:spPr>
      </p:pic>
      <p:sp>
        <p:nvSpPr>
          <p:cNvPr id="12" name="圆角矩形 11"/>
          <p:cNvSpPr/>
          <p:nvPr/>
        </p:nvSpPr>
        <p:spPr>
          <a:xfrm>
            <a:off x="4081780" y="1871345"/>
            <a:ext cx="3086735" cy="4305935"/>
          </a:xfrm>
          <a:prstGeom prst="roundRect">
            <a:avLst>
              <a:gd name="adj" fmla="val 3972"/>
            </a:avLst>
          </a:prstGeom>
          <a:noFill/>
          <a:ln>
            <a:gradFill>
              <a:gsLst>
                <a:gs pos="0">
                  <a:srgbClr val="E21907"/>
                </a:gs>
                <a:gs pos="64000">
                  <a:srgbClr val="E21907">
                    <a:alpha val="0"/>
                  </a:srgbClr>
                </a:gs>
                <a:gs pos="43000">
                  <a:srgbClr val="E21907">
                    <a:alpha val="0"/>
                  </a:srgbClr>
                </a:gs>
                <a:gs pos="100000">
                  <a:srgbClr val="E21907"/>
                </a:gs>
              </a:gsLst>
              <a:lin ang="54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13" name="文本框 12"/>
          <p:cNvSpPr txBox="1"/>
          <p:nvPr/>
        </p:nvSpPr>
        <p:spPr>
          <a:xfrm>
            <a:off x="4307523" y="2894965"/>
            <a:ext cx="2635250" cy="370840"/>
          </a:xfrm>
          <a:prstGeom prst="rect">
            <a:avLst/>
          </a:prstGeom>
          <a:noFill/>
        </p:spPr>
        <p:txBody>
          <a:bodyPr wrap="square" rtlCol="0">
            <a:spAutoFit/>
          </a:bodyPr>
          <a:lstStyle/>
          <a:p>
            <a:pPr algn="ctr" defTabSz="914400">
              <a:lnSpc>
                <a:spcPct val="130000"/>
              </a:lnSpc>
            </a:pPr>
            <a:r>
              <a:rPr lang="zh-CN" altLang="en-US" sz="1400" b="1">
                <a:solidFill>
                  <a:srgbClr val="E21907"/>
                </a:solidFill>
                <a:cs typeface="思源黑体 CN Regular" panose="020B0500000000000000" charset="-122"/>
              </a:rPr>
              <a:t>竺士杰：把工作做到极致</a:t>
            </a:r>
          </a:p>
        </p:txBody>
      </p:sp>
      <p:pic>
        <p:nvPicPr>
          <p:cNvPr id="14" name="图片 13" descr="港口吊车"/>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384800" y="2236788"/>
            <a:ext cx="480695" cy="480695"/>
          </a:xfrm>
          <a:prstGeom prst="rect">
            <a:avLst/>
          </a:prstGeom>
        </p:spPr>
      </p:pic>
      <p:sp>
        <p:nvSpPr>
          <p:cNvPr id="15" name="文本框 14"/>
          <p:cNvSpPr txBox="1"/>
          <p:nvPr/>
        </p:nvSpPr>
        <p:spPr>
          <a:xfrm>
            <a:off x="7519670" y="4719320"/>
            <a:ext cx="4086860" cy="1209675"/>
          </a:xfrm>
          <a:prstGeom prst="rect">
            <a:avLst/>
          </a:prstGeom>
          <a:noFill/>
        </p:spPr>
        <p:txBody>
          <a:bodyPr wrap="square" rtlCol="0">
            <a:spAutoFit/>
          </a:bodyPr>
          <a:lstStyle/>
          <a:p>
            <a:pPr defTabSz="914400">
              <a:lnSpc>
                <a:spcPct val="130000"/>
              </a:lnSpc>
            </a:pPr>
            <a:r>
              <a:rPr lang="zh-CN" altLang="en-US" sz="1400">
                <a:solidFill>
                  <a:prstClr val="black"/>
                </a:solidFill>
                <a:cs typeface="思源黑体 CN Regular" panose="020B0500000000000000" charset="-122"/>
              </a:rPr>
              <a:t>要增强创新意识、培养创新思维，展示锐意创新的勇气、敢为人先的锐气、蓬勃向上的朝气。</a:t>
            </a:r>
            <a:r>
              <a:rPr lang="en-US" altLang="zh-CN" sz="1400">
                <a:solidFill>
                  <a:prstClr val="black"/>
                </a:solidFill>
                <a:cs typeface="思源黑体 CN Regular" panose="020B0500000000000000" charset="-122"/>
              </a:rPr>
              <a:t>——</a:t>
            </a:r>
            <a:r>
              <a:rPr lang="zh-CN" altLang="en-US" sz="1400">
                <a:solidFill>
                  <a:prstClr val="black"/>
                </a:solidFill>
                <a:cs typeface="思源黑体 CN Regular" panose="020B0500000000000000" charset="-122"/>
              </a:rPr>
              <a:t>在全国劳动模范和先进工作者表彰大会上，我们的主席向劳动者发出号召。</a:t>
            </a:r>
          </a:p>
        </p:txBody>
      </p:sp>
      <p:pic>
        <p:nvPicPr>
          <p:cNvPr id="16" name="图片 15" descr="construction-tall-concrete-pylon-bridge-using-tower-crane_1112-1141(1)"/>
          <p:cNvPicPr>
            <a:picLocks noChangeAspect="1"/>
          </p:cNvPicPr>
          <p:nvPr/>
        </p:nvPicPr>
        <p:blipFill>
          <a:blip r:embed="rId9"/>
          <a:srcRect l="4937" t="5122" r="1994" b="649"/>
          <a:stretch>
            <a:fillRect/>
          </a:stretch>
        </p:blipFill>
        <p:spPr>
          <a:xfrm>
            <a:off x="7586980" y="1871345"/>
            <a:ext cx="3845560" cy="2581910"/>
          </a:xfrm>
          <a:custGeom>
            <a:avLst/>
            <a:gdLst/>
            <a:ahLst/>
            <a:cxnLst>
              <a:cxn ang="3">
                <a:pos x="hc" y="t"/>
              </a:cxn>
              <a:cxn ang="cd2">
                <a:pos x="l" y="vc"/>
              </a:cxn>
              <a:cxn ang="cd4">
                <a:pos x="hc" y="b"/>
              </a:cxn>
              <a:cxn ang="0">
                <a:pos x="r" y="vc"/>
              </a:cxn>
            </a:cxnLst>
            <a:rect l="l" t="t" r="r" b="b"/>
            <a:pathLst>
              <a:path w="5881" h="4066">
                <a:moveTo>
                  <a:pt x="162" y="0"/>
                </a:moveTo>
                <a:lnTo>
                  <a:pt x="5719" y="0"/>
                </a:lnTo>
                <a:cubicBezTo>
                  <a:pt x="5809" y="0"/>
                  <a:pt x="5881" y="72"/>
                  <a:pt x="5881" y="162"/>
                </a:cubicBezTo>
                <a:lnTo>
                  <a:pt x="5881" y="3904"/>
                </a:lnTo>
                <a:cubicBezTo>
                  <a:pt x="5881" y="3994"/>
                  <a:pt x="5809" y="4066"/>
                  <a:pt x="5719" y="4066"/>
                </a:cubicBezTo>
                <a:lnTo>
                  <a:pt x="162" y="4066"/>
                </a:lnTo>
                <a:cubicBezTo>
                  <a:pt x="72" y="4066"/>
                  <a:pt x="0" y="3994"/>
                  <a:pt x="0" y="3904"/>
                </a:cubicBezTo>
                <a:lnTo>
                  <a:pt x="0" y="162"/>
                </a:lnTo>
                <a:cubicBezTo>
                  <a:pt x="0" y="72"/>
                  <a:pt x="72" y="0"/>
                  <a:pt x="162" y="0"/>
                </a:cubicBezTo>
                <a:close/>
              </a:path>
            </a:pathLst>
          </a:custGeom>
        </p:spPr>
      </p:pic>
      <p:sp>
        <p:nvSpPr>
          <p:cNvPr id="18" name="圆角矩形 17"/>
          <p:cNvSpPr/>
          <p:nvPr>
            <p:custDataLst>
              <p:tags r:id="rId2"/>
            </p:custDataLst>
          </p:nvPr>
        </p:nvSpPr>
        <p:spPr>
          <a:xfrm>
            <a:off x="7579995" y="1871345"/>
            <a:ext cx="3853180" cy="2581275"/>
          </a:xfrm>
          <a:prstGeom prst="roundRect">
            <a:avLst>
              <a:gd name="adj" fmla="val 4260"/>
            </a:avLst>
          </a:prstGeom>
          <a:gradFill>
            <a:gsLst>
              <a:gs pos="99000">
                <a:srgbClr val="E21907">
                  <a:alpha val="41000"/>
                </a:srgbClr>
              </a:gs>
              <a:gs pos="0">
                <a:srgbClr val="E21907">
                  <a:alpha val="48000"/>
                </a:srgbClr>
              </a:gs>
              <a:gs pos="66000">
                <a:srgbClr val="E21907">
                  <a:alpha val="0"/>
                </a:srgbClr>
              </a:gs>
              <a:gs pos="24000">
                <a:srgbClr val="E21907">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7" name="文本框 1"/>
          <p:cNvSpPr txBox="1"/>
          <p:nvPr>
            <p:custDataLst>
              <p:tags r:id="rId3"/>
            </p:custDataLst>
          </p:nvPr>
        </p:nvSpPr>
        <p:spPr>
          <a:xfrm>
            <a:off x="3758565" y="708730"/>
            <a:ext cx="5314461" cy="646331"/>
          </a:xfrm>
          <a:prstGeom prst="rect">
            <a:avLst/>
          </a:prstGeom>
          <a:noFill/>
        </p:spPr>
        <p:txBody>
          <a:bodyPr wrap="square" rtlCol="0">
            <a:spAutoFit/>
          </a:bodyPr>
          <a:lstStyle/>
          <a:p>
            <a:pPr algn="dist" defTabSz="914400"/>
            <a:r>
              <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艰苦奋斗 勇于创新</a:t>
            </a:r>
            <a:endPar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Tree>
    <p:custDataLst>
      <p:tags r:id="rId1"/>
    </p:custDataLst>
    <p:extLst>
      <p:ext uri="{BB962C8B-B14F-4D97-AF65-F5344CB8AC3E}">
        <p14:creationId xmlns:p14="http://schemas.microsoft.com/office/powerpoint/2010/main" val="39881878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4" y="626745"/>
            <a:ext cx="5149569"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淡泊名利 甘于奉献</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3" name="文本框 2"/>
          <p:cNvSpPr txBox="1"/>
          <p:nvPr/>
        </p:nvSpPr>
        <p:spPr>
          <a:xfrm>
            <a:off x="640715" y="1762760"/>
            <a:ext cx="10888980" cy="810260"/>
          </a:xfrm>
          <a:prstGeom prst="rect">
            <a:avLst/>
          </a:prstGeom>
          <a:noFill/>
        </p:spPr>
        <p:txBody>
          <a:bodyPr wrap="square" rtlCol="0">
            <a:spAutoFit/>
          </a:bodyPr>
          <a:lstStyle/>
          <a:p>
            <a:pPr defTabSz="914400">
              <a:lnSpc>
                <a:spcPct val="130000"/>
              </a:lnSpc>
            </a:pPr>
            <a:r>
              <a:rPr lang="zh-CN" altLang="en-US" sz="1800">
                <a:solidFill>
                  <a:prstClr val="black"/>
                </a:solidFill>
                <a:cs typeface="思源黑体 CN Regular" panose="020B0500000000000000" charset="-122"/>
              </a:rPr>
              <a:t>2013年前，我国2000吨以上的大型履带起重机全部依赖进口，价格、售后服务等受制于人。造出中国自己的“超级起重机”，是某集团高级工程师孙丽的梦想。</a:t>
            </a:r>
          </a:p>
        </p:txBody>
      </p:sp>
      <p:sp>
        <p:nvSpPr>
          <p:cNvPr id="4" name="文本框 3"/>
          <p:cNvSpPr txBox="1"/>
          <p:nvPr/>
        </p:nvSpPr>
        <p:spPr>
          <a:xfrm>
            <a:off x="5846445" y="2999740"/>
            <a:ext cx="5683250" cy="2003625"/>
          </a:xfrm>
          <a:prstGeom prst="rect">
            <a:avLst/>
          </a:prstGeom>
          <a:noFill/>
        </p:spPr>
        <p:txBody>
          <a:bodyPr wrap="square" rtlCol="0">
            <a:spAutoFit/>
          </a:bodyPr>
          <a:lstStyle/>
          <a:p>
            <a:pPr defTabSz="914400">
              <a:lnSpc>
                <a:spcPct val="130000"/>
              </a:lnSpc>
              <a:spcAft>
                <a:spcPts val="900"/>
              </a:spcAft>
            </a:pPr>
            <a:r>
              <a:rPr lang="zh-CN" altLang="en-US" sz="1400" dirty="0">
                <a:solidFill>
                  <a:prstClr val="black"/>
                </a:solidFill>
                <a:cs typeface="思源黑体 CN Regular" panose="020B0500000000000000" charset="-122"/>
              </a:rPr>
              <a:t>2013年，经过孙丽和团队的大力攻关，4000吨级履带起重机在山东烟台成功完成“首秀”，实现了我国在超大吨位履带式起重机研发制造领域的突破。</a:t>
            </a:r>
          </a:p>
          <a:p>
            <a:pPr defTabSz="914400">
              <a:lnSpc>
                <a:spcPct val="130000"/>
              </a:lnSpc>
              <a:spcAft>
                <a:spcPts val="900"/>
              </a:spcAft>
            </a:pPr>
            <a:r>
              <a:rPr lang="zh-CN" altLang="en-US" sz="1400" dirty="0">
                <a:solidFill>
                  <a:prstClr val="black"/>
                </a:solidFill>
                <a:cs typeface="思源黑体 CN Regular" panose="020B0500000000000000" charset="-122"/>
              </a:rPr>
              <a:t>该设备创造性地采用模块化、集成化设计，多项技术填补了国内技术空白。</a:t>
            </a:r>
          </a:p>
          <a:p>
            <a:pPr defTabSz="914400">
              <a:lnSpc>
                <a:spcPct val="130000"/>
              </a:lnSpc>
              <a:spcAft>
                <a:spcPts val="900"/>
              </a:spcAft>
            </a:pPr>
            <a:r>
              <a:rPr lang="zh-CN" altLang="en-US" sz="1400" dirty="0">
                <a:solidFill>
                  <a:prstClr val="black"/>
                </a:solidFill>
                <a:cs typeface="思源黑体 CN Regular" panose="020B0500000000000000" charset="-122"/>
                <a:sym typeface="+mn-ea"/>
              </a:rPr>
              <a:t>孙丽说：</a:t>
            </a:r>
            <a:r>
              <a:rPr lang="zh-CN" altLang="en-US" sz="1400" dirty="0">
                <a:solidFill>
                  <a:prstClr val="black"/>
                </a:solidFill>
                <a:cs typeface="思源黑体 CN Regular" panose="020B0500000000000000" charset="-122"/>
              </a:rPr>
              <a:t>为了这个梦想，我们奋斗了整整23年</a:t>
            </a:r>
            <a:r>
              <a:rPr lang="zh-CN" altLang="en-US" sz="1400" dirty="0" smtClean="0">
                <a:solidFill>
                  <a:prstClr val="black"/>
                </a:solidFill>
                <a:cs typeface="思源黑体 CN Regular" panose="020B0500000000000000" charset="-122"/>
              </a:rPr>
              <a:t>。</a:t>
            </a:r>
            <a:endParaRPr lang="zh-CN" altLang="en-US" sz="1400" dirty="0">
              <a:solidFill>
                <a:prstClr val="black"/>
              </a:solidFill>
              <a:cs typeface="思源黑体 CN Regular" panose="020B0500000000000000" charset="-122"/>
            </a:endParaRPr>
          </a:p>
        </p:txBody>
      </p:sp>
      <p:pic>
        <p:nvPicPr>
          <p:cNvPr id="5" name="图片 4" descr="crane-operator_632261-13729(1)"/>
          <p:cNvPicPr>
            <a:picLocks noChangeAspect="1"/>
          </p:cNvPicPr>
          <p:nvPr/>
        </p:nvPicPr>
        <p:blipFill>
          <a:blip r:embed="rId5"/>
          <a:srcRect t="5502"/>
          <a:stretch>
            <a:fillRect/>
          </a:stretch>
        </p:blipFill>
        <p:spPr>
          <a:xfrm>
            <a:off x="641350" y="2885440"/>
            <a:ext cx="2369185" cy="3359150"/>
          </a:xfrm>
          <a:prstGeom prst="roundRect">
            <a:avLst>
              <a:gd name="adj" fmla="val 1393"/>
            </a:avLst>
          </a:prstGeom>
        </p:spPr>
      </p:pic>
      <p:sp>
        <p:nvSpPr>
          <p:cNvPr id="7" name="圆角矩形 6"/>
          <p:cNvSpPr/>
          <p:nvPr>
            <p:custDataLst>
              <p:tags r:id="rId3"/>
            </p:custDataLst>
          </p:nvPr>
        </p:nvSpPr>
        <p:spPr>
          <a:xfrm>
            <a:off x="652780" y="2885440"/>
            <a:ext cx="2357755" cy="3359150"/>
          </a:xfrm>
          <a:prstGeom prst="roundRect">
            <a:avLst>
              <a:gd name="adj" fmla="val 1669"/>
            </a:avLst>
          </a:prstGeom>
          <a:gradFill>
            <a:gsLst>
              <a:gs pos="0">
                <a:srgbClr val="E21907">
                  <a:alpha val="53000"/>
                </a:srgbClr>
              </a:gs>
              <a:gs pos="98000">
                <a:srgbClr val="E21907">
                  <a:alpha val="21000"/>
                </a:srgbClr>
              </a:gs>
              <a:gs pos="35000">
                <a:srgbClr val="E21907">
                  <a:alpha val="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6" name="圆角矩形 5"/>
          <p:cNvSpPr/>
          <p:nvPr/>
        </p:nvSpPr>
        <p:spPr>
          <a:xfrm>
            <a:off x="3220085" y="2885440"/>
            <a:ext cx="2358000" cy="3359785"/>
          </a:xfrm>
          <a:prstGeom prst="roundRect">
            <a:avLst>
              <a:gd name="adj" fmla="val 2528"/>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8" name="文本框 7"/>
          <p:cNvSpPr txBox="1"/>
          <p:nvPr/>
        </p:nvSpPr>
        <p:spPr>
          <a:xfrm>
            <a:off x="3501195" y="3560445"/>
            <a:ext cx="1795780" cy="2009775"/>
          </a:xfrm>
          <a:prstGeom prst="rect">
            <a:avLst/>
          </a:prstGeom>
          <a:noFill/>
        </p:spPr>
        <p:txBody>
          <a:bodyPr wrap="square" rtlCol="0">
            <a:spAutoFit/>
          </a:bodyPr>
          <a:lstStyle/>
          <a:p>
            <a:pPr defTabSz="914400">
              <a:lnSpc>
                <a:spcPct val="130000"/>
              </a:lnSpc>
            </a:pPr>
            <a:r>
              <a:rPr lang="zh-CN" altLang="en-US" sz="2400" dirty="0">
                <a:solidFill>
                  <a:srgbClr val="FFD699"/>
                </a:solidFill>
                <a:latin typeface="庞门正道粗书体" panose="02010600030101010101" charset="-122"/>
                <a:ea typeface="庞门正道粗书体" panose="02010600030101010101" charset="-122"/>
                <a:cs typeface="庞门正道粗书体" panose="02010600030101010101" charset="-122"/>
              </a:rPr>
              <a:t>高级工程师孙丽：为一个梦想，坚持奋斗</a:t>
            </a:r>
            <a:r>
              <a:rPr lang="en-US" altLang="zh-CN" sz="2400" dirty="0">
                <a:solidFill>
                  <a:srgbClr val="FFD699"/>
                </a:solidFill>
                <a:latin typeface="庞门正道粗书体" panose="02010600030101010101" charset="-122"/>
                <a:ea typeface="庞门正道粗书体" panose="02010600030101010101" charset="-122"/>
                <a:cs typeface="庞门正道粗书体" panose="02010600030101010101" charset="-122"/>
              </a:rPr>
              <a:t>23</a:t>
            </a:r>
            <a:r>
              <a:rPr lang="zh-CN" altLang="en-US" sz="2400" dirty="0">
                <a:solidFill>
                  <a:srgbClr val="FFD699"/>
                </a:solidFill>
                <a:latin typeface="庞门正道粗书体" panose="02010600030101010101" charset="-122"/>
                <a:ea typeface="庞门正道粗书体" panose="02010600030101010101" charset="-122"/>
                <a:cs typeface="庞门正道粗书体" panose="02010600030101010101" charset="-122"/>
              </a:rPr>
              <a:t>年</a:t>
            </a:r>
          </a:p>
        </p:txBody>
      </p:sp>
      <p:sp>
        <p:nvSpPr>
          <p:cNvPr id="10" name="平行四边形 9"/>
          <p:cNvSpPr/>
          <p:nvPr/>
        </p:nvSpPr>
        <p:spPr>
          <a:xfrm>
            <a:off x="5939155" y="5905500"/>
            <a:ext cx="5544000" cy="720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1" name="平行四边形 10"/>
          <p:cNvSpPr/>
          <p:nvPr/>
        </p:nvSpPr>
        <p:spPr>
          <a:xfrm>
            <a:off x="8230870" y="5820410"/>
            <a:ext cx="1800000" cy="108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2" name="平行四边形 11"/>
          <p:cNvSpPr/>
          <p:nvPr/>
        </p:nvSpPr>
        <p:spPr>
          <a:xfrm>
            <a:off x="6614795" y="6070600"/>
            <a:ext cx="1800000" cy="108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custDataLst>
      <p:tags r:id="rId1"/>
    </p:custDataLst>
    <p:extLst>
      <p:ext uri="{BB962C8B-B14F-4D97-AF65-F5344CB8AC3E}">
        <p14:creationId xmlns:p14="http://schemas.microsoft.com/office/powerpoint/2010/main" val="16133570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4" y="626745"/>
            <a:ext cx="5149569"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淡泊名利 甘于奉献</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3" name="文本框 2"/>
          <p:cNvSpPr txBox="1"/>
          <p:nvPr/>
        </p:nvSpPr>
        <p:spPr>
          <a:xfrm>
            <a:off x="640715" y="1462957"/>
            <a:ext cx="10888980" cy="1121717"/>
          </a:xfrm>
          <a:prstGeom prst="rect">
            <a:avLst/>
          </a:prstGeom>
          <a:noFill/>
        </p:spPr>
        <p:txBody>
          <a:bodyPr wrap="square" rtlCol="0">
            <a:spAutoFit/>
          </a:bodyPr>
          <a:lstStyle/>
          <a:p>
            <a:pPr defTabSz="914400">
              <a:lnSpc>
                <a:spcPct val="130000"/>
              </a:lnSpc>
            </a:pPr>
            <a:r>
              <a:rPr lang="zh-CN" altLang="en-US" sz="1800" dirty="0">
                <a:solidFill>
                  <a:prstClr val="black"/>
                </a:solidFill>
                <a:cs typeface="思源黑体 CN Regular" panose="020B0500000000000000" charset="-122"/>
              </a:rPr>
              <a:t>黄旭华长期从事核潜艇研制工作，开拓了中国核潜艇的研制领域，是中国第一代核动力潜艇研制创始人之一，被</a:t>
            </a:r>
            <a:r>
              <a:rPr lang="zh-CN" altLang="en-US" sz="1800" dirty="0" smtClean="0">
                <a:solidFill>
                  <a:prstClr val="black"/>
                </a:solidFill>
                <a:cs typeface="思源黑体 CN Regular" panose="020B0500000000000000" charset="-122"/>
              </a:rPr>
              <a:t>誉为</a:t>
            </a:r>
            <a:r>
              <a:rPr lang="en-US" altLang="zh-CN" sz="1800" dirty="0" smtClean="0">
                <a:solidFill>
                  <a:prstClr val="black"/>
                </a:solidFill>
                <a:cs typeface="思源黑体 CN Regular" panose="020B0500000000000000" charset="-122"/>
              </a:rPr>
              <a:t>“</a:t>
            </a:r>
            <a:r>
              <a:rPr lang="zh-CN" altLang="en-US" sz="1800" dirty="0" smtClean="0">
                <a:solidFill>
                  <a:prstClr val="black"/>
                </a:solidFill>
                <a:cs typeface="思源黑体 CN Regular" panose="020B0500000000000000" charset="-122"/>
              </a:rPr>
              <a:t>中国</a:t>
            </a:r>
            <a:r>
              <a:rPr lang="zh-CN" altLang="en-US" sz="1800" dirty="0">
                <a:solidFill>
                  <a:prstClr val="black"/>
                </a:solidFill>
                <a:cs typeface="思源黑体 CN Regular" panose="020B0500000000000000" charset="-122"/>
              </a:rPr>
              <a:t>核潜艇之</a:t>
            </a:r>
            <a:r>
              <a:rPr lang="zh-CN" altLang="en-US" sz="1800" dirty="0" smtClean="0">
                <a:solidFill>
                  <a:prstClr val="black"/>
                </a:solidFill>
                <a:cs typeface="思源黑体 CN Regular" panose="020B0500000000000000" charset="-122"/>
              </a:rPr>
              <a:t>父</a:t>
            </a:r>
            <a:r>
              <a:rPr lang="en-US" altLang="zh-CN" sz="1800" dirty="0" smtClean="0">
                <a:solidFill>
                  <a:prstClr val="black"/>
                </a:solidFill>
                <a:cs typeface="思源黑体 CN Regular" panose="020B0500000000000000" charset="-122"/>
              </a:rPr>
              <a:t>” </a:t>
            </a:r>
            <a:r>
              <a:rPr lang="zh-CN" altLang="en-US" sz="1800" dirty="0">
                <a:solidFill>
                  <a:prstClr val="black"/>
                </a:solidFill>
                <a:cs typeface="思源黑体 CN Regular" panose="020B0500000000000000" charset="-122"/>
              </a:rPr>
              <a:t>，为中国核潜艇事业的发展做出了杰出贡献。主持完成中国第一代核潜艇和导弹核潜艇</a:t>
            </a:r>
            <a:r>
              <a:rPr lang="zh-CN" altLang="en-US" sz="1800" dirty="0" smtClean="0">
                <a:solidFill>
                  <a:prstClr val="black"/>
                </a:solidFill>
                <a:cs typeface="思源黑体 CN Regular" panose="020B0500000000000000" charset="-122"/>
              </a:rPr>
              <a:t>研制。</a:t>
            </a:r>
            <a:endParaRPr lang="zh-CN" altLang="en-US" sz="1800" dirty="0">
              <a:solidFill>
                <a:prstClr val="black"/>
              </a:solidFill>
              <a:cs typeface="思源黑体 CN Regular" panose="020B0500000000000000" charset="-122"/>
            </a:endParaRPr>
          </a:p>
        </p:txBody>
      </p:sp>
      <p:sp>
        <p:nvSpPr>
          <p:cNvPr id="4" name="文本框 3"/>
          <p:cNvSpPr txBox="1"/>
          <p:nvPr/>
        </p:nvSpPr>
        <p:spPr>
          <a:xfrm>
            <a:off x="5573170" y="3066066"/>
            <a:ext cx="5683250" cy="2563779"/>
          </a:xfrm>
          <a:prstGeom prst="rect">
            <a:avLst/>
          </a:prstGeom>
          <a:noFill/>
        </p:spPr>
        <p:txBody>
          <a:bodyPr wrap="square" rtlCol="0">
            <a:spAutoFit/>
          </a:bodyPr>
          <a:lstStyle/>
          <a:p>
            <a:pPr defTabSz="914400">
              <a:lnSpc>
                <a:spcPct val="130000"/>
              </a:lnSpc>
              <a:spcAft>
                <a:spcPts val="900"/>
              </a:spcAft>
            </a:pPr>
            <a:r>
              <a:rPr lang="zh-CN" altLang="en-US" sz="1400" dirty="0">
                <a:solidFill>
                  <a:prstClr val="black"/>
                </a:solidFill>
                <a:cs typeface="思源黑体 CN Regular" panose="020B0500000000000000" charset="-122"/>
              </a:rPr>
              <a:t>由于严格的保密制度，长期以来，黄旭华不能向亲友透露自己实际上是干什么的，也由于研制工作实在太紧张，从</a:t>
            </a:r>
            <a:r>
              <a:rPr lang="en-US" altLang="zh-CN" sz="1400" dirty="0">
                <a:solidFill>
                  <a:prstClr val="black"/>
                </a:solidFill>
                <a:cs typeface="思源黑体 CN Regular" panose="020B0500000000000000" charset="-122"/>
              </a:rPr>
              <a:t>1958~1986</a:t>
            </a:r>
            <a:r>
              <a:rPr lang="zh-CN" altLang="en-US" sz="1400" dirty="0">
                <a:solidFill>
                  <a:prstClr val="black"/>
                </a:solidFill>
                <a:cs typeface="思源黑体 CN Regular" panose="020B0500000000000000" charset="-122"/>
              </a:rPr>
              <a:t>年，他没有回过一次老家海丰探望双亲。直到</a:t>
            </a:r>
            <a:r>
              <a:rPr lang="en-US" altLang="zh-CN" sz="1400" dirty="0">
                <a:solidFill>
                  <a:prstClr val="black"/>
                </a:solidFill>
                <a:cs typeface="思源黑体 CN Regular" panose="020B0500000000000000" charset="-122"/>
              </a:rPr>
              <a:t>2013</a:t>
            </a:r>
            <a:r>
              <a:rPr lang="zh-CN" altLang="en-US" sz="1400" dirty="0">
                <a:solidFill>
                  <a:prstClr val="black"/>
                </a:solidFill>
                <a:cs typeface="思源黑体 CN Regular" panose="020B0500000000000000" charset="-122"/>
              </a:rPr>
              <a:t>年，他的事迹逐渐</a:t>
            </a:r>
            <a:r>
              <a:rPr lang="en-US" altLang="zh-CN" sz="1400" dirty="0">
                <a:solidFill>
                  <a:prstClr val="black"/>
                </a:solidFill>
                <a:cs typeface="思源黑体 CN Regular" panose="020B0500000000000000" charset="-122"/>
              </a:rPr>
              <a:t>"</a:t>
            </a:r>
            <a:r>
              <a:rPr lang="zh-CN" altLang="en-US" sz="1400" dirty="0">
                <a:solidFill>
                  <a:prstClr val="black"/>
                </a:solidFill>
                <a:cs typeface="思源黑体 CN Regular" panose="020B0500000000000000" charset="-122"/>
              </a:rPr>
              <a:t>曝光</a:t>
            </a:r>
            <a:r>
              <a:rPr lang="en-US" altLang="zh-CN" sz="1400" dirty="0">
                <a:solidFill>
                  <a:prstClr val="black"/>
                </a:solidFill>
                <a:cs typeface="思源黑体 CN Regular" panose="020B0500000000000000" charset="-122"/>
              </a:rPr>
              <a:t>"</a:t>
            </a:r>
            <a:r>
              <a:rPr lang="zh-CN" altLang="en-US" sz="1400" dirty="0">
                <a:solidFill>
                  <a:prstClr val="black"/>
                </a:solidFill>
                <a:cs typeface="思源黑体 CN Regular" panose="020B0500000000000000" charset="-122"/>
              </a:rPr>
              <a:t>，亲友们才得知原委。</a:t>
            </a:r>
          </a:p>
          <a:p>
            <a:pPr defTabSz="914400">
              <a:lnSpc>
                <a:spcPct val="130000"/>
              </a:lnSpc>
              <a:spcAft>
                <a:spcPts val="900"/>
              </a:spcAft>
            </a:pPr>
            <a:endParaRPr lang="zh-CN" altLang="en-US" sz="1400" dirty="0">
              <a:solidFill>
                <a:prstClr val="black"/>
              </a:solidFill>
              <a:cs typeface="思源黑体 CN Regular" panose="020B0500000000000000" charset="-122"/>
            </a:endParaRPr>
          </a:p>
          <a:p>
            <a:pPr defTabSz="914400">
              <a:lnSpc>
                <a:spcPct val="130000"/>
              </a:lnSpc>
              <a:spcAft>
                <a:spcPts val="900"/>
              </a:spcAft>
            </a:pPr>
            <a:r>
              <a:rPr lang="en-US" altLang="zh-CN" sz="1400" dirty="0">
                <a:solidFill>
                  <a:prstClr val="black"/>
                </a:solidFill>
                <a:cs typeface="思源黑体 CN Regular" panose="020B0500000000000000" charset="-122"/>
              </a:rPr>
              <a:t>1988</a:t>
            </a:r>
            <a:r>
              <a:rPr lang="zh-CN" altLang="en-US" sz="1400" dirty="0">
                <a:solidFill>
                  <a:prstClr val="black"/>
                </a:solidFill>
                <a:cs typeface="思源黑体 CN Regular" panose="020B0500000000000000" charset="-122"/>
              </a:rPr>
              <a:t>年南海深潜试验，黄旭华顺道探视老母，</a:t>
            </a:r>
            <a:r>
              <a:rPr lang="en-US" altLang="zh-CN" sz="1400" dirty="0">
                <a:solidFill>
                  <a:prstClr val="black"/>
                </a:solidFill>
                <a:cs typeface="思源黑体 CN Regular" panose="020B0500000000000000" charset="-122"/>
              </a:rPr>
              <a:t>95</a:t>
            </a:r>
            <a:r>
              <a:rPr lang="zh-CN" altLang="en-US" sz="1400" dirty="0">
                <a:solidFill>
                  <a:prstClr val="black"/>
                </a:solidFill>
                <a:cs typeface="思源黑体 CN Regular" panose="020B0500000000000000" charset="-122"/>
              </a:rPr>
              <a:t>岁的母亲与儿子对视却无语凝噎，</a:t>
            </a:r>
            <a:r>
              <a:rPr lang="en-US" altLang="zh-CN" sz="1400" dirty="0">
                <a:solidFill>
                  <a:prstClr val="black"/>
                </a:solidFill>
                <a:cs typeface="思源黑体 CN Regular" panose="020B0500000000000000" charset="-122"/>
              </a:rPr>
              <a:t>30</a:t>
            </a:r>
            <a:r>
              <a:rPr lang="zh-CN" altLang="en-US" sz="1400" dirty="0">
                <a:solidFill>
                  <a:prstClr val="black"/>
                </a:solidFill>
                <a:cs typeface="思源黑体 CN Regular" panose="020B0500000000000000" charset="-122"/>
              </a:rPr>
              <a:t>年后再相见，</a:t>
            </a:r>
            <a:r>
              <a:rPr lang="en-US" altLang="zh-CN" sz="1400" dirty="0">
                <a:solidFill>
                  <a:prstClr val="black"/>
                </a:solidFill>
                <a:cs typeface="思源黑体 CN Regular" panose="020B0500000000000000" charset="-122"/>
              </a:rPr>
              <a:t>62</a:t>
            </a:r>
            <a:r>
              <a:rPr lang="zh-CN" altLang="en-US" sz="1400" dirty="0">
                <a:solidFill>
                  <a:prstClr val="black"/>
                </a:solidFill>
                <a:cs typeface="思源黑体 CN Regular" panose="020B0500000000000000" charset="-122"/>
              </a:rPr>
              <a:t>岁的黄旭华，也已双鬓染上白发。面对亲人，面对事业，黄旭华隐姓埋名三十载，默默无闻，寂然无名。</a:t>
            </a:r>
          </a:p>
        </p:txBody>
      </p:sp>
      <p:sp>
        <p:nvSpPr>
          <p:cNvPr id="10" name="平行四边形 9"/>
          <p:cNvSpPr/>
          <p:nvPr/>
        </p:nvSpPr>
        <p:spPr>
          <a:xfrm>
            <a:off x="5939155" y="5905500"/>
            <a:ext cx="5544000" cy="720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1" name="平行四边形 10"/>
          <p:cNvSpPr/>
          <p:nvPr/>
        </p:nvSpPr>
        <p:spPr>
          <a:xfrm>
            <a:off x="8230870" y="5820410"/>
            <a:ext cx="1800000" cy="108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2" name="平行四边形 11"/>
          <p:cNvSpPr/>
          <p:nvPr/>
        </p:nvSpPr>
        <p:spPr>
          <a:xfrm>
            <a:off x="6614795" y="6070600"/>
            <a:ext cx="1800000" cy="10800"/>
          </a:xfrm>
          <a:prstGeom prst="parallelogram">
            <a:avLst/>
          </a:prstGeom>
          <a:gradFill>
            <a:gsLst>
              <a:gs pos="0">
                <a:srgbClr val="E21907"/>
              </a:gs>
              <a:gs pos="100000">
                <a:srgbClr val="E2190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7918" y="3301402"/>
            <a:ext cx="3810000" cy="260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7914899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熟知劳模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弘扬劳模</a:t>
              </a:r>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a:extLst>
                <a:ext uri="{FF2B5EF4-FFF2-40B4-BE49-F238E27FC236}">
                  <a16:creationId xmlns:a16="http://schemas.microsoft.com/office/drawing/2014/main" xmlns="" id="{A121509D-B6BA-4E3F-A8EE-B3EAE8D1E2E9}"/>
                </a:ext>
              </a:extLst>
            </p:cNvPr>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践行劳模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10350820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1543" y="1214203"/>
            <a:ext cx="2903720" cy="4355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73968" y="2323474"/>
            <a:ext cx="5262979" cy="1477328"/>
          </a:xfrm>
          <a:prstGeom prst="rect">
            <a:avLst/>
          </a:prstGeom>
          <a:noFill/>
        </p:spPr>
        <p:txBody>
          <a:bodyPr wrap="none" rtlCol="0">
            <a:spAutoFit/>
          </a:bodyPr>
          <a:lstStyle/>
          <a:p>
            <a:r>
              <a:rPr lang="zh-CN" altLang="en-US" sz="3000" b="1" dirty="0">
                <a:latin typeface="Arial" panose="020B0604020202020204" pitchFamily="34" charset="0"/>
                <a:ea typeface="微软雅黑" pitchFamily="34" charset="-122"/>
                <a:cs typeface="Arial" panose="020B0604020202020204" pitchFamily="34" charset="0"/>
                <a:sym typeface="Calibri" pitchFamily="34" charset="0"/>
              </a:rPr>
              <a:t>议一议：</a:t>
            </a:r>
            <a:endParaRPr lang="en-US" altLang="zh-CN" sz="3000" b="1" dirty="0">
              <a:latin typeface="Arial" panose="020B0604020202020204" pitchFamily="34" charset="0"/>
              <a:ea typeface="微软雅黑" pitchFamily="34" charset="-122"/>
              <a:cs typeface="Arial" panose="020B0604020202020204" pitchFamily="34" charset="0"/>
              <a:sym typeface="Calibri" pitchFamily="34" charset="0"/>
            </a:endParaRPr>
          </a:p>
          <a:p>
            <a:endParaRPr lang="en-US" altLang="zh-CN" sz="2400" dirty="0">
              <a:latin typeface="微软雅黑" panose="020B0503020204020204" pitchFamily="34" charset="-122"/>
              <a:ea typeface="微软雅黑" panose="020B0503020204020204" pitchFamily="34" charset="-122"/>
            </a:endParaRPr>
          </a:p>
          <a:p>
            <a:r>
              <a:rPr lang="zh-CN" altLang="en-US" sz="3600" dirty="0" smtClean="0">
                <a:latin typeface="微软雅黑" panose="020B0503020204020204" pitchFamily="34" charset="-122"/>
                <a:ea typeface="微软雅黑" panose="020B0503020204020204" pitchFamily="34" charset="-122"/>
              </a:rPr>
              <a:t>劳模给</a:t>
            </a:r>
            <a:r>
              <a:rPr lang="zh-CN" altLang="en-US" sz="3600" dirty="0" smtClean="0">
                <a:latin typeface="微软雅黑" panose="020B0503020204020204" pitchFamily="34" charset="-122"/>
                <a:ea typeface="微软雅黑" panose="020B0503020204020204" pitchFamily="34" charset="-122"/>
              </a:rPr>
              <a:t>带</a:t>
            </a:r>
            <a:r>
              <a:rPr lang="zh-CN" altLang="en-US" sz="3600" dirty="0">
                <a:latin typeface="微软雅黑" panose="020B0503020204020204" pitchFamily="34" charset="-122"/>
                <a:ea typeface="微软雅黑" panose="020B0503020204020204" pitchFamily="34" charset="-122"/>
              </a:rPr>
              <a:t>给</a:t>
            </a:r>
            <a:r>
              <a:rPr lang="zh-CN" altLang="en-US" sz="3600" dirty="0" smtClean="0">
                <a:latin typeface="微软雅黑" panose="020B0503020204020204" pitchFamily="34" charset="-122"/>
                <a:ea typeface="微软雅黑" panose="020B0503020204020204" pitchFamily="34" charset="-122"/>
              </a:rPr>
              <a:t>我们的启示？</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5901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633730" y="2017395"/>
            <a:ext cx="3324860" cy="1713230"/>
          </a:xfrm>
          <a:custGeom>
            <a:avLst/>
            <a:gdLst>
              <a:gd name="adj" fmla="val 843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526" h="2580">
                <a:moveTo>
                  <a:pt x="200" y="0"/>
                </a:moveTo>
                <a:lnTo>
                  <a:pt x="6326" y="0"/>
                </a:lnTo>
                <a:cubicBezTo>
                  <a:pt x="6436" y="0"/>
                  <a:pt x="6526" y="90"/>
                  <a:pt x="6526" y="200"/>
                </a:cubicBezTo>
                <a:lnTo>
                  <a:pt x="6526" y="2170"/>
                </a:lnTo>
                <a:cubicBezTo>
                  <a:pt x="6526" y="2280"/>
                  <a:pt x="6436" y="2370"/>
                  <a:pt x="6326" y="2370"/>
                </a:cubicBezTo>
                <a:lnTo>
                  <a:pt x="1475" y="2370"/>
                </a:lnTo>
                <a:lnTo>
                  <a:pt x="1305" y="2580"/>
                </a:lnTo>
                <a:lnTo>
                  <a:pt x="1135" y="2370"/>
                </a:lnTo>
                <a:lnTo>
                  <a:pt x="200" y="2370"/>
                </a:lnTo>
                <a:cubicBezTo>
                  <a:pt x="90" y="2370"/>
                  <a:pt x="0" y="2280"/>
                  <a:pt x="0" y="2170"/>
                </a:cubicBezTo>
                <a:lnTo>
                  <a:pt x="0" y="200"/>
                </a:lnTo>
                <a:cubicBezTo>
                  <a:pt x="0" y="90"/>
                  <a:pt x="90" y="0"/>
                  <a:pt x="200" y="0"/>
                </a:cubicBezTo>
                <a:close/>
              </a:path>
            </a:pathLst>
          </a:custGeom>
          <a:noFill/>
          <a:ln>
            <a:solidFill>
              <a:srgbClr val="E21907"/>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endParaRPr lang="zh-CN" altLang="en-US" sz="1800">
              <a:solidFill>
                <a:prstClr val="white"/>
              </a:solidFill>
              <a:cs typeface="思源黑体 CN Regular" panose="020B0500000000000000" charset="-122"/>
            </a:endParaRPr>
          </a:p>
        </p:txBody>
      </p:sp>
      <p:sp>
        <p:nvSpPr>
          <p:cNvPr id="3" name="文本框 2"/>
          <p:cNvSpPr txBox="1"/>
          <p:nvPr>
            <p:custDataLst>
              <p:tags r:id="rId2"/>
            </p:custDataLst>
          </p:nvPr>
        </p:nvSpPr>
        <p:spPr>
          <a:xfrm>
            <a:off x="4354195" y="626745"/>
            <a:ext cx="3483610" cy="645160"/>
          </a:xfrm>
          <a:prstGeom prst="rect">
            <a:avLst/>
          </a:prstGeom>
          <a:noFill/>
        </p:spPr>
        <p:txBody>
          <a:bodyPr wrap="square" rtlCol="0">
            <a:spAutoFit/>
          </a:bodyPr>
          <a:lstStyle/>
          <a:p>
            <a:pPr algn="dist" defTabSz="914400"/>
            <a:r>
              <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弘扬</a:t>
            </a:r>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劳模精神</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7" name="任意多边形 6"/>
          <p:cNvSpPr/>
          <p:nvPr/>
        </p:nvSpPr>
        <p:spPr>
          <a:xfrm>
            <a:off x="633730" y="3931920"/>
            <a:ext cx="3324860" cy="1952625"/>
          </a:xfrm>
          <a:custGeom>
            <a:avLst/>
            <a:gdLst>
              <a:gd name="adj" fmla="val 843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526" h="2580">
                <a:moveTo>
                  <a:pt x="200" y="0"/>
                </a:moveTo>
                <a:lnTo>
                  <a:pt x="6326" y="0"/>
                </a:lnTo>
                <a:cubicBezTo>
                  <a:pt x="6436" y="0"/>
                  <a:pt x="6526" y="90"/>
                  <a:pt x="6526" y="200"/>
                </a:cubicBezTo>
                <a:lnTo>
                  <a:pt x="6526" y="2170"/>
                </a:lnTo>
                <a:cubicBezTo>
                  <a:pt x="6526" y="2280"/>
                  <a:pt x="6436" y="2370"/>
                  <a:pt x="6326" y="2370"/>
                </a:cubicBezTo>
                <a:lnTo>
                  <a:pt x="1475" y="2370"/>
                </a:lnTo>
                <a:lnTo>
                  <a:pt x="1305" y="2580"/>
                </a:lnTo>
                <a:lnTo>
                  <a:pt x="1135" y="2370"/>
                </a:lnTo>
                <a:lnTo>
                  <a:pt x="200" y="2370"/>
                </a:lnTo>
                <a:cubicBezTo>
                  <a:pt x="90" y="2370"/>
                  <a:pt x="0" y="2280"/>
                  <a:pt x="0" y="2170"/>
                </a:cubicBezTo>
                <a:lnTo>
                  <a:pt x="0" y="200"/>
                </a:lnTo>
                <a:cubicBezTo>
                  <a:pt x="0" y="90"/>
                  <a:pt x="90" y="0"/>
                  <a:pt x="200" y="0"/>
                </a:cubicBezTo>
                <a:close/>
              </a:path>
            </a:pathLst>
          </a:cu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2" name="文本框 1"/>
          <p:cNvSpPr txBox="1"/>
          <p:nvPr/>
        </p:nvSpPr>
        <p:spPr>
          <a:xfrm>
            <a:off x="768350" y="2221865"/>
            <a:ext cx="3055620" cy="1209675"/>
          </a:xfrm>
          <a:prstGeom prst="rect">
            <a:avLst/>
          </a:prstGeom>
          <a:noFill/>
        </p:spPr>
        <p:txBody>
          <a:bodyPr wrap="square" rtlCol="0">
            <a:spAutoFit/>
          </a:bodyPr>
          <a:lstStyle/>
          <a:p>
            <a:pPr defTabSz="914400">
              <a:lnSpc>
                <a:spcPct val="130000"/>
              </a:lnSpc>
              <a:spcAft>
                <a:spcPts val="700"/>
              </a:spcAft>
            </a:pPr>
            <a:r>
              <a:rPr lang="zh-CN" altLang="en-US" sz="1400" dirty="0">
                <a:solidFill>
                  <a:prstClr val="black"/>
                </a:solidFill>
                <a:cs typeface="思源黑体 CN Regular" panose="020B0500000000000000" charset="-122"/>
              </a:rPr>
              <a:t>劳模精神是劳模之所以成为劳模，且在平凡岗位上做出不平凡业绩所坚持的基本信念、价值追求、人生境界及其展现出的整体精神风貌。</a:t>
            </a:r>
          </a:p>
        </p:txBody>
      </p:sp>
      <p:sp>
        <p:nvSpPr>
          <p:cNvPr id="4" name="文本框 3"/>
          <p:cNvSpPr txBox="1"/>
          <p:nvPr/>
        </p:nvSpPr>
        <p:spPr>
          <a:xfrm>
            <a:off x="755968" y="4079240"/>
            <a:ext cx="3080385" cy="892937"/>
          </a:xfrm>
          <a:prstGeom prst="rect">
            <a:avLst/>
          </a:prstGeom>
          <a:noFill/>
        </p:spPr>
        <p:txBody>
          <a:bodyPr wrap="square" rtlCol="0">
            <a:spAutoFit/>
          </a:bodyPr>
          <a:lstStyle/>
          <a:p>
            <a:pPr defTabSz="914400">
              <a:lnSpc>
                <a:spcPct val="130000"/>
              </a:lnSpc>
              <a:spcAft>
                <a:spcPts val="700"/>
              </a:spcAft>
            </a:pPr>
            <a:r>
              <a:rPr lang="zh-CN" altLang="en-US" sz="1400" dirty="0">
                <a:solidFill>
                  <a:srgbClr val="FFD699"/>
                </a:solidFill>
                <a:cs typeface="思源黑体 CN Regular" panose="020B0500000000000000" charset="-122"/>
              </a:rPr>
              <a:t>爱岗敬业是本分，争创一流是追求，艰苦奋斗是作风，勇于创新是使命，淡泊名利是境界，甘于奉献是修为。</a:t>
            </a:r>
          </a:p>
        </p:txBody>
      </p:sp>
      <p:sp>
        <p:nvSpPr>
          <p:cNvPr id="8" name="任意多边形 7"/>
          <p:cNvSpPr/>
          <p:nvPr/>
        </p:nvSpPr>
        <p:spPr>
          <a:xfrm>
            <a:off x="4268470" y="2017395"/>
            <a:ext cx="3324860" cy="1713230"/>
          </a:xfrm>
          <a:custGeom>
            <a:avLst/>
            <a:gdLst>
              <a:gd name="adj" fmla="val 843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526" h="2580">
                <a:moveTo>
                  <a:pt x="200" y="0"/>
                </a:moveTo>
                <a:lnTo>
                  <a:pt x="6326" y="0"/>
                </a:lnTo>
                <a:cubicBezTo>
                  <a:pt x="6436" y="0"/>
                  <a:pt x="6526" y="90"/>
                  <a:pt x="6526" y="200"/>
                </a:cubicBezTo>
                <a:lnTo>
                  <a:pt x="6526" y="2170"/>
                </a:lnTo>
                <a:cubicBezTo>
                  <a:pt x="6526" y="2280"/>
                  <a:pt x="6436" y="2370"/>
                  <a:pt x="6326" y="2370"/>
                </a:cubicBezTo>
                <a:lnTo>
                  <a:pt x="1475" y="2370"/>
                </a:lnTo>
                <a:lnTo>
                  <a:pt x="1305" y="2580"/>
                </a:lnTo>
                <a:lnTo>
                  <a:pt x="1135" y="2370"/>
                </a:lnTo>
                <a:lnTo>
                  <a:pt x="200" y="2370"/>
                </a:lnTo>
                <a:cubicBezTo>
                  <a:pt x="90" y="2370"/>
                  <a:pt x="0" y="2280"/>
                  <a:pt x="0" y="2170"/>
                </a:cubicBezTo>
                <a:lnTo>
                  <a:pt x="0" y="200"/>
                </a:lnTo>
                <a:cubicBezTo>
                  <a:pt x="0" y="90"/>
                  <a:pt x="90" y="0"/>
                  <a:pt x="200" y="0"/>
                </a:cubicBezTo>
                <a:close/>
              </a:path>
            </a:pathLst>
          </a:cu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9" name="任意多边形 8"/>
          <p:cNvSpPr/>
          <p:nvPr/>
        </p:nvSpPr>
        <p:spPr>
          <a:xfrm>
            <a:off x="4268470" y="3931920"/>
            <a:ext cx="3324860" cy="1952625"/>
          </a:xfrm>
          <a:custGeom>
            <a:avLst/>
            <a:gdLst>
              <a:gd name="adj" fmla="val 8438"/>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526" h="2580">
                <a:moveTo>
                  <a:pt x="200" y="0"/>
                </a:moveTo>
                <a:lnTo>
                  <a:pt x="6326" y="0"/>
                </a:lnTo>
                <a:cubicBezTo>
                  <a:pt x="6436" y="0"/>
                  <a:pt x="6526" y="90"/>
                  <a:pt x="6526" y="200"/>
                </a:cubicBezTo>
                <a:lnTo>
                  <a:pt x="6526" y="2170"/>
                </a:lnTo>
                <a:cubicBezTo>
                  <a:pt x="6526" y="2280"/>
                  <a:pt x="6436" y="2370"/>
                  <a:pt x="6326" y="2370"/>
                </a:cubicBezTo>
                <a:lnTo>
                  <a:pt x="1475" y="2370"/>
                </a:lnTo>
                <a:lnTo>
                  <a:pt x="1305" y="2580"/>
                </a:lnTo>
                <a:lnTo>
                  <a:pt x="1135" y="2370"/>
                </a:lnTo>
                <a:lnTo>
                  <a:pt x="200" y="2370"/>
                </a:lnTo>
                <a:cubicBezTo>
                  <a:pt x="90" y="2370"/>
                  <a:pt x="0" y="2280"/>
                  <a:pt x="0" y="2170"/>
                </a:cubicBezTo>
                <a:lnTo>
                  <a:pt x="0" y="200"/>
                </a:lnTo>
                <a:cubicBezTo>
                  <a:pt x="0" y="90"/>
                  <a:pt x="90" y="0"/>
                  <a:pt x="200" y="0"/>
                </a:cubicBezTo>
                <a:close/>
              </a:path>
            </a:pathLst>
          </a:custGeom>
          <a:noFill/>
          <a:ln>
            <a:solidFill>
              <a:srgbClr val="E21907"/>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a:endParaRPr lang="zh-CN" altLang="en-US" sz="1800">
              <a:solidFill>
                <a:prstClr val="white"/>
              </a:solidFill>
              <a:cs typeface="思源黑体 CN Regular" panose="020B0500000000000000" charset="-122"/>
            </a:endParaRPr>
          </a:p>
        </p:txBody>
      </p:sp>
      <p:sp>
        <p:nvSpPr>
          <p:cNvPr id="10" name="文本框 9"/>
          <p:cNvSpPr txBox="1"/>
          <p:nvPr/>
        </p:nvSpPr>
        <p:spPr>
          <a:xfrm>
            <a:off x="4403090" y="2221865"/>
            <a:ext cx="3055620" cy="1212640"/>
          </a:xfrm>
          <a:prstGeom prst="rect">
            <a:avLst/>
          </a:prstGeom>
          <a:noFill/>
        </p:spPr>
        <p:txBody>
          <a:bodyPr wrap="square" rtlCol="0">
            <a:spAutoFit/>
          </a:bodyPr>
          <a:lstStyle/>
          <a:p>
            <a:pPr defTabSz="914400">
              <a:lnSpc>
                <a:spcPct val="130000"/>
              </a:lnSpc>
              <a:spcAft>
                <a:spcPts val="700"/>
              </a:spcAft>
            </a:pPr>
            <a:r>
              <a:rPr lang="zh-CN" altLang="en-US" sz="1400" dirty="0" smtClean="0">
                <a:solidFill>
                  <a:srgbClr val="FFD699"/>
                </a:solidFill>
                <a:cs typeface="思源黑体 CN Regular" panose="020B0500000000000000" charset="-122"/>
              </a:rPr>
              <a:t>劳动模范们以</a:t>
            </a:r>
            <a:r>
              <a:rPr lang="zh-CN" altLang="en-US" sz="1400" dirty="0">
                <a:solidFill>
                  <a:srgbClr val="FFD699"/>
                </a:solidFill>
                <a:cs typeface="思源黑体 CN Regular" panose="020B0500000000000000" charset="-122"/>
              </a:rPr>
              <a:t>骄人的工作业绩生动诠释了社会主义核心价值观，为我们实现人生价值、干出一番事业立起了精神标杆。</a:t>
            </a:r>
          </a:p>
        </p:txBody>
      </p:sp>
      <p:sp>
        <p:nvSpPr>
          <p:cNvPr id="11" name="文本框 10"/>
          <p:cNvSpPr txBox="1"/>
          <p:nvPr/>
        </p:nvSpPr>
        <p:spPr>
          <a:xfrm>
            <a:off x="4402773" y="4079240"/>
            <a:ext cx="3080385" cy="1212640"/>
          </a:xfrm>
          <a:prstGeom prst="rect">
            <a:avLst/>
          </a:prstGeom>
          <a:noFill/>
        </p:spPr>
        <p:txBody>
          <a:bodyPr wrap="square" rtlCol="0">
            <a:spAutoFit/>
          </a:bodyPr>
          <a:lstStyle/>
          <a:p>
            <a:pPr defTabSz="914400">
              <a:lnSpc>
                <a:spcPct val="130000"/>
              </a:lnSpc>
              <a:spcAft>
                <a:spcPts val="700"/>
              </a:spcAft>
            </a:pPr>
            <a:r>
              <a:rPr lang="zh-CN" altLang="en-US" sz="1400" dirty="0">
                <a:solidFill>
                  <a:prstClr val="black"/>
                </a:solidFill>
                <a:cs typeface="思源黑体 CN Regular" panose="020B0500000000000000" charset="-122"/>
              </a:rPr>
              <a:t>做一个守本分、有追求、讲作风、担使命、有境界、有修为的人，是每一位劳模的精神风范，更是每一位劳动者应该追求的目标。</a:t>
            </a:r>
          </a:p>
        </p:txBody>
      </p:sp>
      <p:sp>
        <p:nvSpPr>
          <p:cNvPr id="12" name="文本框 11"/>
          <p:cNvSpPr txBox="1"/>
          <p:nvPr/>
        </p:nvSpPr>
        <p:spPr>
          <a:xfrm>
            <a:off x="7990205" y="4928235"/>
            <a:ext cx="3458845" cy="730885"/>
          </a:xfrm>
          <a:prstGeom prst="rect">
            <a:avLst/>
          </a:prstGeom>
          <a:noFill/>
        </p:spPr>
        <p:txBody>
          <a:bodyPr wrap="square" rtlCol="0">
            <a:spAutoFit/>
          </a:bodyPr>
          <a:lstStyle/>
          <a:p>
            <a:pPr algn="ctr" defTabSz="914400">
              <a:lnSpc>
                <a:spcPct val="130000"/>
              </a:lnSpc>
            </a:pPr>
            <a:r>
              <a:rPr lang="zh-CN" altLang="en-US" sz="1600" dirty="0">
                <a:solidFill>
                  <a:prstClr val="black"/>
                </a:solidFill>
                <a:cs typeface="思源黑体 CN Regular" panose="020B0500000000000000" charset="-122"/>
              </a:rPr>
              <a:t>一切幸福都源于劳动和创造，劳动开创未来，奋斗成就梦想。</a:t>
            </a:r>
          </a:p>
        </p:txBody>
      </p:sp>
      <p:pic>
        <p:nvPicPr>
          <p:cNvPr id="13" name="图片 12" descr="0"/>
          <p:cNvPicPr>
            <a:picLocks noChangeAspect="1"/>
          </p:cNvPicPr>
          <p:nvPr/>
        </p:nvPicPr>
        <p:blipFill>
          <a:blip r:embed="rId4"/>
          <a:stretch>
            <a:fillRect/>
          </a:stretch>
        </p:blipFill>
        <p:spPr>
          <a:xfrm>
            <a:off x="8037830" y="1964055"/>
            <a:ext cx="3284855" cy="2469515"/>
          </a:xfrm>
          <a:prstGeom prst="rect">
            <a:avLst/>
          </a:prstGeom>
        </p:spPr>
      </p:pic>
      <p:sp>
        <p:nvSpPr>
          <p:cNvPr id="14" name="任意多边形 13"/>
          <p:cNvSpPr/>
          <p:nvPr/>
        </p:nvSpPr>
        <p:spPr>
          <a:xfrm>
            <a:off x="8291830" y="4624705"/>
            <a:ext cx="3031490" cy="156210"/>
          </a:xfrm>
          <a:custGeom>
            <a:avLst/>
            <a:gdLst>
              <a:gd name="connisteX0" fmla="*/ 0 w 2962275"/>
              <a:gd name="connsiteY0" fmla="*/ 152400 h 152400"/>
              <a:gd name="connisteX1" fmla="*/ 2000250 w 2962275"/>
              <a:gd name="connsiteY1" fmla="*/ 152400 h 152400"/>
              <a:gd name="connisteX2" fmla="*/ 2000250 w 2962275"/>
              <a:gd name="connsiteY2" fmla="*/ 0 h 152400"/>
              <a:gd name="connisteX3" fmla="*/ 2143125 w 2962275"/>
              <a:gd name="connsiteY3" fmla="*/ 142875 h 152400"/>
              <a:gd name="connisteX4" fmla="*/ 2962275 w 2962275"/>
              <a:gd name="connsiteY4" fmla="*/ 142875 h 1524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962275" h="152400">
                <a:moveTo>
                  <a:pt x="0" y="152400"/>
                </a:moveTo>
                <a:lnTo>
                  <a:pt x="2000250" y="152400"/>
                </a:lnTo>
                <a:lnTo>
                  <a:pt x="2000250" y="0"/>
                </a:lnTo>
                <a:lnTo>
                  <a:pt x="2143125" y="142875"/>
                </a:lnTo>
                <a:lnTo>
                  <a:pt x="2962275" y="142875"/>
                </a:lnTo>
              </a:path>
            </a:pathLst>
          </a:custGeom>
          <a:noFill/>
          <a:ln>
            <a:gradFill>
              <a:gsLst>
                <a:gs pos="4000">
                  <a:srgbClr val="E21907">
                    <a:alpha val="0"/>
                  </a:srgbClr>
                </a:gs>
                <a:gs pos="62000">
                  <a:srgbClr val="E21907">
                    <a:alpha val="100000"/>
                  </a:srgbClr>
                </a:gs>
                <a:gs pos="100000">
                  <a:srgbClr val="E21907">
                    <a:alpha val="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Tree>
    <p:custDataLst>
      <p:tags r:id="rId1"/>
    </p:custDataLst>
    <p:extLst>
      <p:ext uri="{BB962C8B-B14F-4D97-AF65-F5344CB8AC3E}">
        <p14:creationId xmlns:p14="http://schemas.microsoft.com/office/powerpoint/2010/main" val="3181578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44646"/>
            <a:ext cx="4700529" cy="663125"/>
            <a:chOff x="5944340" y="1459450"/>
            <a:chExt cx="4700529"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熟知劳模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弘扬劳模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sp>
        <p:nvSpPr>
          <p:cNvPr id="17" name="矩形: 圆角 16">
            <a:extLst>
              <a:ext uri="{FF2B5EF4-FFF2-40B4-BE49-F238E27FC236}">
                <a16:creationId xmlns:a16="http://schemas.microsoft.com/office/drawing/2014/main" xmlns="" id="{A121509D-B6BA-4E3F-A8EE-B3EAE8D1E2E9}"/>
              </a:ext>
            </a:extLst>
          </p:cNvPr>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践行劳模</a:t>
            </a:r>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39067638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4953" y="1804736"/>
            <a:ext cx="10185400" cy="4334352"/>
            <a:chOff x="431800" y="1945406"/>
            <a:chExt cx="10185400" cy="4334352"/>
          </a:xfrm>
        </p:grpSpPr>
        <p:grpSp>
          <p:nvGrpSpPr>
            <p:cNvPr id="26" name="组合 25"/>
            <p:cNvGrpSpPr/>
            <p:nvPr/>
          </p:nvGrpSpPr>
          <p:grpSpPr>
            <a:xfrm>
              <a:off x="2943507" y="1945406"/>
              <a:ext cx="1868593" cy="1866715"/>
              <a:chOff x="5305425" y="2638424"/>
              <a:chExt cx="1579563" cy="1577975"/>
            </a:xfrm>
            <a:solidFill>
              <a:srgbClr val="000000">
                <a:alpha val="60000"/>
              </a:srgbClr>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098235" y="3098333"/>
              <a:ext cx="2345601" cy="2341845"/>
              <a:chOff x="5102225" y="2441575"/>
              <a:chExt cx="1982788" cy="1979613"/>
            </a:xfrm>
            <a:solidFill>
              <a:srgbClr val="E93E34">
                <a:alpha val="60000"/>
              </a:srgbClr>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6133002" y="2639598"/>
              <a:ext cx="1538068" cy="1560603"/>
              <a:chOff x="5803900" y="2852738"/>
              <a:chExt cx="1300163" cy="1319212"/>
            </a:xfrm>
            <a:solidFill>
              <a:srgbClr val="000000">
                <a:alpha val="60000"/>
              </a:srgbClr>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1">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7473866" y="2931300"/>
              <a:ext cx="1868593" cy="1866715"/>
              <a:chOff x="5305425" y="2638425"/>
              <a:chExt cx="1579563" cy="1577975"/>
            </a:xfrm>
            <a:solidFill>
              <a:srgbClr val="E93E34">
                <a:alpha val="60000"/>
              </a:srgbClr>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矩形 41"/>
            <p:cNvSpPr/>
            <p:nvPr/>
          </p:nvSpPr>
          <p:spPr>
            <a:xfrm>
              <a:off x="431800" y="2715856"/>
              <a:ext cx="2667000" cy="430887"/>
            </a:xfrm>
            <a:prstGeom prst="rect">
              <a:avLst/>
            </a:prstGeom>
          </p:spPr>
          <p:txBody>
            <a:bodyPr wrap="square">
              <a:spAutoFit/>
            </a:bodyPr>
            <a:lstStyle/>
            <a:p>
              <a:pPr algn="ctr"/>
              <a:r>
                <a:rPr lang="zh-CN" altLang="en-US" sz="2200" b="1" dirty="0">
                  <a:solidFill>
                    <a:srgbClr val="333333"/>
                  </a:solidFill>
                  <a:latin typeface="微软雅黑" pitchFamily="34" charset="-122"/>
                  <a:ea typeface="微软雅黑" pitchFamily="34" charset="-122"/>
                  <a:cs typeface="华文黑体" pitchFamily="2" charset="-122"/>
                </a:rPr>
                <a:t>（</a:t>
              </a:r>
              <a:r>
                <a:rPr lang="en-US" altLang="zh-CN" sz="2200" b="1" dirty="0">
                  <a:solidFill>
                    <a:srgbClr val="333333"/>
                  </a:solidFill>
                  <a:latin typeface="微软雅黑" pitchFamily="34" charset="-122"/>
                  <a:ea typeface="微软雅黑" pitchFamily="34" charset="-122"/>
                  <a:cs typeface="华文黑体" pitchFamily="2" charset="-122"/>
                </a:rPr>
                <a:t>1</a:t>
              </a:r>
              <a:r>
                <a:rPr lang="zh-CN" altLang="en-US" sz="2200" b="1" dirty="0">
                  <a:solidFill>
                    <a:srgbClr val="333333"/>
                  </a:solidFill>
                  <a:latin typeface="微软雅黑" pitchFamily="34" charset="-122"/>
                  <a:ea typeface="微软雅黑" pitchFamily="34" charset="-122"/>
                  <a:cs typeface="华文黑体" pitchFamily="2" charset="-122"/>
                </a:rPr>
                <a:t>）螺丝钉精神</a:t>
              </a:r>
              <a:endParaRPr lang="en-US" altLang="zh-CN" sz="2200" b="1" dirty="0">
                <a:solidFill>
                  <a:srgbClr val="333333"/>
                </a:solidFill>
                <a:latin typeface="微软雅黑" pitchFamily="34" charset="-122"/>
                <a:ea typeface="微软雅黑" pitchFamily="34" charset="-122"/>
                <a:cs typeface="华文黑体" pitchFamily="2" charset="-122"/>
              </a:endParaRPr>
            </a:p>
          </p:txBody>
        </p:sp>
        <p:sp>
          <p:nvSpPr>
            <p:cNvPr id="43" name="矩形 42"/>
            <p:cNvSpPr/>
            <p:nvPr/>
          </p:nvSpPr>
          <p:spPr>
            <a:xfrm>
              <a:off x="3823454" y="5848871"/>
              <a:ext cx="2981216" cy="430887"/>
            </a:xfrm>
            <a:prstGeom prst="rect">
              <a:avLst/>
            </a:prstGeom>
          </p:spPr>
          <p:txBody>
            <a:bodyPr wrap="square">
              <a:spAutoFit/>
            </a:bodyPr>
            <a:lstStyle/>
            <a:p>
              <a:pPr algn="ctr"/>
              <a:r>
                <a:rPr lang="zh-CN" altLang="en-US" sz="2200" b="1" dirty="0">
                  <a:solidFill>
                    <a:srgbClr val="333333"/>
                  </a:solidFill>
                  <a:latin typeface="微软雅黑" pitchFamily="34" charset="-122"/>
                  <a:ea typeface="微软雅黑" pitchFamily="34" charset="-122"/>
                  <a:cs typeface="华文黑体" pitchFamily="2" charset="-122"/>
                </a:rPr>
                <a:t>（</a:t>
              </a:r>
              <a:r>
                <a:rPr lang="en-US" altLang="zh-CN" sz="2200" b="1" dirty="0">
                  <a:solidFill>
                    <a:srgbClr val="333333"/>
                  </a:solidFill>
                  <a:latin typeface="微软雅黑" pitchFamily="34" charset="-122"/>
                  <a:ea typeface="微软雅黑" pitchFamily="34" charset="-122"/>
                  <a:cs typeface="华文黑体" pitchFamily="2" charset="-122"/>
                </a:rPr>
                <a:t>3</a:t>
              </a:r>
              <a:r>
                <a:rPr lang="zh-CN" altLang="en-US" sz="2200" b="1" dirty="0">
                  <a:solidFill>
                    <a:srgbClr val="333333"/>
                  </a:solidFill>
                  <a:latin typeface="微软雅黑" pitchFamily="34" charset="-122"/>
                  <a:ea typeface="微软雅黑" pitchFamily="34" charset="-122"/>
                  <a:cs typeface="华文黑体" pitchFamily="2" charset="-122"/>
                </a:rPr>
                <a:t>）忘我精神</a:t>
              </a:r>
              <a:endParaRPr lang="en-US" altLang="zh-CN" sz="2200" b="1" dirty="0">
                <a:solidFill>
                  <a:srgbClr val="333333"/>
                </a:solidFill>
                <a:latin typeface="微软雅黑" pitchFamily="34" charset="-122"/>
                <a:ea typeface="微软雅黑" pitchFamily="34" charset="-122"/>
                <a:cs typeface="华文黑体" pitchFamily="2" charset="-122"/>
              </a:endParaRPr>
            </a:p>
          </p:txBody>
        </p:sp>
        <p:sp>
          <p:nvSpPr>
            <p:cNvPr id="44" name="矩形 43"/>
            <p:cNvSpPr/>
            <p:nvPr/>
          </p:nvSpPr>
          <p:spPr>
            <a:xfrm>
              <a:off x="7344301" y="2089146"/>
              <a:ext cx="3272899" cy="430887"/>
            </a:xfrm>
            <a:prstGeom prst="rect">
              <a:avLst/>
            </a:prstGeom>
          </p:spPr>
          <p:txBody>
            <a:bodyPr wrap="square">
              <a:spAutoFit/>
            </a:bodyPr>
            <a:lstStyle/>
            <a:p>
              <a:pPr algn="ctr"/>
              <a:r>
                <a:rPr lang="zh-CN" altLang="en-US" sz="2200" b="1" dirty="0">
                  <a:solidFill>
                    <a:srgbClr val="333333"/>
                  </a:solidFill>
                  <a:latin typeface="微软雅黑" pitchFamily="34" charset="-122"/>
                  <a:ea typeface="微软雅黑" pitchFamily="34" charset="-122"/>
                  <a:cs typeface="华文黑体" pitchFamily="2" charset="-122"/>
                </a:rPr>
                <a:t>（</a:t>
              </a:r>
              <a:r>
                <a:rPr lang="en-US" altLang="zh-CN" sz="2200" b="1" dirty="0">
                  <a:solidFill>
                    <a:srgbClr val="333333"/>
                  </a:solidFill>
                  <a:latin typeface="微软雅黑" pitchFamily="34" charset="-122"/>
                  <a:ea typeface="微软雅黑" pitchFamily="34" charset="-122"/>
                  <a:cs typeface="华文黑体" pitchFamily="2" charset="-122"/>
                </a:rPr>
                <a:t>2</a:t>
              </a:r>
              <a:r>
                <a:rPr lang="zh-CN" altLang="en-US" sz="2200" b="1" dirty="0">
                  <a:solidFill>
                    <a:srgbClr val="333333"/>
                  </a:solidFill>
                  <a:latin typeface="微软雅黑" pitchFamily="34" charset="-122"/>
                  <a:ea typeface="微软雅黑" pitchFamily="34" charset="-122"/>
                  <a:cs typeface="华文黑体" pitchFamily="2" charset="-122"/>
                </a:rPr>
                <a:t>）主人翁精神</a:t>
              </a:r>
              <a:endParaRPr lang="en-US" altLang="zh-CN" sz="2200" b="1" dirty="0">
                <a:solidFill>
                  <a:srgbClr val="333333"/>
                </a:solidFill>
                <a:latin typeface="微软雅黑" pitchFamily="34" charset="-122"/>
                <a:ea typeface="微软雅黑" pitchFamily="34" charset="-122"/>
                <a:cs typeface="华文黑体" pitchFamily="2" charset="-122"/>
              </a:endParaRPr>
            </a:p>
          </p:txBody>
        </p:sp>
      </p:grpSp>
      <p:sp>
        <p:nvSpPr>
          <p:cNvPr id="20" name="文本框 2"/>
          <p:cNvSpPr txBox="1"/>
          <p:nvPr>
            <p:custDataLst>
              <p:tags r:id="rId1"/>
            </p:custDataLst>
          </p:nvPr>
        </p:nvSpPr>
        <p:spPr>
          <a:xfrm>
            <a:off x="4093210" y="357620"/>
            <a:ext cx="3483610"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践行劳模精神</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Tree>
    <p:extLst>
      <p:ext uri="{BB962C8B-B14F-4D97-AF65-F5344CB8AC3E}">
        <p14:creationId xmlns:p14="http://schemas.microsoft.com/office/powerpoint/2010/main" val="2807109740"/>
      </p:ext>
    </p:extLst>
  </p:cSld>
  <p:clrMapOvr>
    <a:masterClrMapping/>
  </p:clrMapOvr>
  <p:transition spd="med">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1714500" y="4333240"/>
            <a:ext cx="381000" cy="38100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21" name="椭圆 20"/>
          <p:cNvSpPr/>
          <p:nvPr/>
        </p:nvSpPr>
        <p:spPr>
          <a:xfrm>
            <a:off x="4527550" y="4333240"/>
            <a:ext cx="381000" cy="38100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22" name="椭圆 21"/>
          <p:cNvSpPr/>
          <p:nvPr/>
        </p:nvSpPr>
        <p:spPr>
          <a:xfrm>
            <a:off x="10180955" y="4333240"/>
            <a:ext cx="381000" cy="38100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10" name="圆角矩形 9"/>
          <p:cNvSpPr/>
          <p:nvPr/>
        </p:nvSpPr>
        <p:spPr>
          <a:xfrm>
            <a:off x="657225" y="1448118"/>
            <a:ext cx="10847705" cy="2047240"/>
          </a:xfrm>
          <a:prstGeom prst="roundRect">
            <a:avLst>
              <a:gd name="adj" fmla="val 3942"/>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3" name="文本框 2"/>
          <p:cNvSpPr txBox="1"/>
          <p:nvPr>
            <p:custDataLst>
              <p:tags r:id="rId2"/>
            </p:custDataLst>
          </p:nvPr>
        </p:nvSpPr>
        <p:spPr>
          <a:xfrm>
            <a:off x="4093210" y="357620"/>
            <a:ext cx="3483610"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践行劳模精神</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2" name="文本框 1"/>
          <p:cNvSpPr txBox="1"/>
          <p:nvPr/>
        </p:nvSpPr>
        <p:spPr>
          <a:xfrm>
            <a:off x="1054735" y="1786255"/>
            <a:ext cx="10052685" cy="1370965"/>
          </a:xfrm>
          <a:prstGeom prst="rect">
            <a:avLst/>
          </a:prstGeom>
          <a:noFill/>
        </p:spPr>
        <p:txBody>
          <a:bodyPr wrap="square" rtlCol="0">
            <a:spAutoFit/>
          </a:bodyPr>
          <a:lstStyle/>
          <a:p>
            <a:pPr defTabSz="914400">
              <a:lnSpc>
                <a:spcPct val="130000"/>
              </a:lnSpc>
            </a:pPr>
            <a:r>
              <a:rPr lang="zh-CN" altLang="en-US" sz="1600" dirty="0">
                <a:solidFill>
                  <a:srgbClr val="FFD699"/>
                </a:solidFill>
                <a:cs typeface="思源黑体 CN Regular" panose="020B0500000000000000" charset="-122"/>
              </a:rPr>
              <a:t>树立终身学习的理念，养成善于学习、勤于思考的习惯，学以养德、学以增智、学以致用，增强创新意识、培养创新思维，展示锐意创新的勇气、敢为人先的锐气、蓬勃向上的朝气，适应新一轮科技革命和产业变革的需要，密切关注行业、产业前沿知识和技术进展，勤学苦练、深入钻研，不断提高技术技能水平，当好主人翁，建功新时代，做新时代奋斗者！</a:t>
            </a:r>
          </a:p>
        </p:txBody>
      </p:sp>
      <p:sp>
        <p:nvSpPr>
          <p:cNvPr id="4" name="文本框 3"/>
          <p:cNvSpPr txBox="1"/>
          <p:nvPr/>
        </p:nvSpPr>
        <p:spPr>
          <a:xfrm>
            <a:off x="804545" y="4790440"/>
            <a:ext cx="2034540" cy="652486"/>
          </a:xfrm>
          <a:prstGeom prst="rect">
            <a:avLst/>
          </a:prstGeom>
          <a:noFill/>
        </p:spPr>
        <p:txBody>
          <a:bodyPr wrap="square" rtlCol="0">
            <a:spAutoFit/>
          </a:bodyPr>
          <a:lstStyle/>
          <a:p>
            <a:pPr algn="ctr" defTabSz="914400">
              <a:lnSpc>
                <a:spcPct val="130000"/>
              </a:lnSpc>
            </a:pPr>
            <a:r>
              <a:rPr lang="zh-CN" altLang="en-US" sz="1400" dirty="0" smtClean="0">
                <a:solidFill>
                  <a:prstClr val="black"/>
                </a:solidFill>
                <a:cs typeface="思源黑体 CN Regular" panose="020B0500000000000000" charset="-122"/>
              </a:rPr>
              <a:t>践行劳模精神</a:t>
            </a:r>
            <a:r>
              <a:rPr lang="zh-CN" altLang="en-US" sz="1400" dirty="0">
                <a:solidFill>
                  <a:prstClr val="black"/>
                </a:solidFill>
                <a:cs typeface="思源黑体 CN Regular" panose="020B0500000000000000" charset="-122"/>
              </a:rPr>
              <a:t>，干一行、爱一行、钻一行。</a:t>
            </a:r>
          </a:p>
        </p:txBody>
      </p:sp>
      <p:sp>
        <p:nvSpPr>
          <p:cNvPr id="5" name="文本框 4"/>
          <p:cNvSpPr txBox="1"/>
          <p:nvPr/>
        </p:nvSpPr>
        <p:spPr>
          <a:xfrm>
            <a:off x="3743960" y="4790440"/>
            <a:ext cx="2034540" cy="652486"/>
          </a:xfrm>
          <a:prstGeom prst="rect">
            <a:avLst/>
          </a:prstGeom>
          <a:noFill/>
        </p:spPr>
        <p:txBody>
          <a:bodyPr wrap="square" rtlCol="0">
            <a:spAutoFit/>
          </a:bodyPr>
          <a:lstStyle/>
          <a:p>
            <a:pPr algn="ctr" defTabSz="914400">
              <a:lnSpc>
                <a:spcPct val="130000"/>
              </a:lnSpc>
            </a:pPr>
            <a:r>
              <a:rPr lang="zh-CN" altLang="en-US" sz="1400" dirty="0" smtClean="0">
                <a:solidFill>
                  <a:prstClr val="black"/>
                </a:solidFill>
                <a:cs typeface="思源黑体 CN Regular" panose="020B0500000000000000" charset="-122"/>
              </a:rPr>
              <a:t>践行劳模精神，永葆</a:t>
            </a:r>
            <a:r>
              <a:rPr lang="zh-CN" altLang="en-US" sz="1400" dirty="0">
                <a:solidFill>
                  <a:prstClr val="black"/>
                </a:solidFill>
                <a:cs typeface="思源黑体 CN Regular" panose="020B0500000000000000" charset="-122"/>
              </a:rPr>
              <a:t>奋斗激情、勇于开拓创新。</a:t>
            </a:r>
          </a:p>
        </p:txBody>
      </p:sp>
      <p:sp>
        <p:nvSpPr>
          <p:cNvPr id="6" name="文本框 5"/>
          <p:cNvSpPr txBox="1"/>
          <p:nvPr/>
        </p:nvSpPr>
        <p:spPr>
          <a:xfrm>
            <a:off x="9389745" y="4790440"/>
            <a:ext cx="2034540" cy="892937"/>
          </a:xfrm>
          <a:prstGeom prst="rect">
            <a:avLst/>
          </a:prstGeom>
          <a:noFill/>
        </p:spPr>
        <p:txBody>
          <a:bodyPr wrap="square" rtlCol="0">
            <a:spAutoFit/>
          </a:bodyPr>
          <a:lstStyle/>
          <a:p>
            <a:pPr algn="ctr" defTabSz="914400">
              <a:lnSpc>
                <a:spcPct val="130000"/>
              </a:lnSpc>
            </a:pPr>
            <a:r>
              <a:rPr lang="zh-CN" altLang="en-US" sz="1400" dirty="0" smtClean="0">
                <a:solidFill>
                  <a:prstClr val="black"/>
                </a:solidFill>
                <a:cs typeface="思源黑体 CN Regular" panose="020B0500000000000000" charset="-122"/>
              </a:rPr>
              <a:t>践行劳模精神，</a:t>
            </a:r>
            <a:r>
              <a:rPr lang="zh-CN" altLang="en-US" sz="1400" dirty="0">
                <a:solidFill>
                  <a:prstClr val="black"/>
                </a:solidFill>
                <a:cs typeface="思源黑体 CN Regular" panose="020B0500000000000000" charset="-122"/>
              </a:rPr>
              <a:t>自觉把人生理想融入党和人民事业之中。</a:t>
            </a:r>
          </a:p>
        </p:txBody>
      </p:sp>
      <p:pic>
        <p:nvPicPr>
          <p:cNvPr id="13" name="图片 12" descr="flat-illustration-labor-day-celebration_23-2150209438(1)"/>
          <p:cNvPicPr>
            <a:picLocks noChangeAspect="1"/>
          </p:cNvPicPr>
          <p:nvPr/>
        </p:nvPicPr>
        <p:blipFill>
          <a:blip r:embed="rId4">
            <a:lum bright="-6000" contrast="36000"/>
          </a:blip>
          <a:srcRect l="9325" t="17685" r="13183" b="18006"/>
          <a:stretch>
            <a:fillRect/>
          </a:stretch>
        </p:blipFill>
        <p:spPr>
          <a:xfrm>
            <a:off x="6386195" y="4249420"/>
            <a:ext cx="2381250" cy="1976120"/>
          </a:xfrm>
          <a:prstGeom prst="rect">
            <a:avLst/>
          </a:prstGeom>
        </p:spPr>
      </p:pic>
      <p:cxnSp>
        <p:nvCxnSpPr>
          <p:cNvPr id="14" name="直接连接符 13"/>
          <p:cNvCxnSpPr/>
          <p:nvPr/>
        </p:nvCxnSpPr>
        <p:spPr>
          <a:xfrm>
            <a:off x="3336925" y="4337050"/>
            <a:ext cx="0" cy="2088000"/>
          </a:xfrm>
          <a:prstGeom prst="line">
            <a:avLst/>
          </a:prstGeom>
          <a:ln>
            <a:gradFill>
              <a:gsLst>
                <a:gs pos="0">
                  <a:srgbClr val="E21907"/>
                </a:gs>
                <a:gs pos="100000">
                  <a:srgbClr val="E21907">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14415" y="4337050"/>
            <a:ext cx="0" cy="2088000"/>
          </a:xfrm>
          <a:prstGeom prst="line">
            <a:avLst/>
          </a:prstGeom>
          <a:ln>
            <a:gradFill>
              <a:gsLst>
                <a:gs pos="0">
                  <a:srgbClr val="E21907"/>
                </a:gs>
                <a:gs pos="100000">
                  <a:srgbClr val="E21907">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81440" y="4398010"/>
            <a:ext cx="0" cy="2088000"/>
          </a:xfrm>
          <a:prstGeom prst="line">
            <a:avLst/>
          </a:prstGeom>
          <a:ln>
            <a:gradFill>
              <a:gsLst>
                <a:gs pos="0">
                  <a:srgbClr val="E21907"/>
                </a:gs>
                <a:gs pos="100000">
                  <a:srgbClr val="E21907">
                    <a:alpha val="0"/>
                  </a:srgb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pic>
        <p:nvPicPr>
          <p:cNvPr id="17" name="图片 16" descr="工具"/>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793495" y="4416425"/>
            <a:ext cx="216000" cy="216000"/>
          </a:xfrm>
          <a:prstGeom prst="rect">
            <a:avLst/>
          </a:prstGeom>
          <a:gradFill>
            <a:gsLst>
              <a:gs pos="0">
                <a:srgbClr val="E21907">
                  <a:lumMod val="80000"/>
                </a:srgbClr>
              </a:gs>
              <a:gs pos="29000">
                <a:srgbClr val="E21907"/>
              </a:gs>
              <a:gs pos="72000">
                <a:srgbClr val="E21907"/>
              </a:gs>
              <a:gs pos="100000">
                <a:srgbClr val="E21907">
                  <a:lumMod val="80000"/>
                </a:srgbClr>
              </a:gs>
            </a:gsLst>
            <a:lin ang="2700000" scaled="0"/>
          </a:gradFill>
        </p:spPr>
      </p:pic>
      <p:pic>
        <p:nvPicPr>
          <p:cNvPr id="18" name="图片 17" descr="钳子"/>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4609085" y="4416425"/>
            <a:ext cx="216000" cy="216000"/>
          </a:xfrm>
          <a:prstGeom prst="rect">
            <a:avLst/>
          </a:prstGeom>
        </p:spPr>
      </p:pic>
      <p:pic>
        <p:nvPicPr>
          <p:cNvPr id="19" name="图片 18" descr="油漆刷"/>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0254870" y="4416425"/>
            <a:ext cx="216000" cy="216000"/>
          </a:xfrm>
          <a:prstGeom prst="rect">
            <a:avLst/>
          </a:prstGeom>
        </p:spPr>
      </p:pic>
    </p:spTree>
    <p:custDataLst>
      <p:tags r:id="rId1"/>
    </p:custDataLst>
    <p:extLst>
      <p:ext uri="{BB962C8B-B14F-4D97-AF65-F5344CB8AC3E}">
        <p14:creationId xmlns:p14="http://schemas.microsoft.com/office/powerpoint/2010/main" val="1879814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4459" y="533431"/>
            <a:ext cx="10433154" cy="1569660"/>
          </a:xfrm>
          <a:prstGeom prst="rect">
            <a:avLst/>
          </a:prstGeom>
          <a:noFill/>
        </p:spPr>
        <p:txBody>
          <a:bodyPr wrap="square" rtlCol="0">
            <a:spAutoFit/>
          </a:bodyPr>
          <a:lstStyle/>
          <a:p>
            <a:r>
              <a:rPr lang="zh-CN" altLang="en-US" sz="2400" b="1" dirty="0">
                <a:latin typeface="Arial" panose="020B0604020202020204" pitchFamily="34" charset="0"/>
                <a:ea typeface="微软雅黑" pitchFamily="34" charset="-122"/>
                <a:cs typeface="Arial" panose="020B0604020202020204" pitchFamily="34" charset="0"/>
              </a:rPr>
              <a:t>全国劳动模范是党中央、国务院授予在社会主义建设事业中做出重大贡献者的荣誉</a:t>
            </a:r>
            <a:r>
              <a:rPr lang="zh-CN" altLang="en-US" sz="2400" b="1" dirty="0">
                <a:latin typeface="Arial" panose="020B0604020202020204" pitchFamily="34" charset="0"/>
                <a:ea typeface="微软雅黑" pitchFamily="34" charset="-122"/>
                <a:cs typeface="Arial" panose="020B0604020202020204" pitchFamily="34" charset="0"/>
              </a:rPr>
              <a:t>称号</a:t>
            </a:r>
            <a:r>
              <a:rPr lang="zh-CN" altLang="en-US" sz="2400" b="1" dirty="0" smtClean="0">
                <a:latin typeface="Arial" panose="020B0604020202020204" pitchFamily="34" charset="0"/>
                <a:ea typeface="微软雅黑" pitchFamily="34" charset="-122"/>
                <a:cs typeface="Arial" panose="020B0604020202020204" pitchFamily="34" charset="0"/>
              </a:rPr>
              <a:t>。从</a:t>
            </a:r>
            <a:r>
              <a:rPr lang="zh-CN" altLang="en-US" sz="2400" b="1" dirty="0">
                <a:latin typeface="Arial" panose="020B0604020202020204" pitchFamily="34" charset="0"/>
                <a:ea typeface="微软雅黑" pitchFamily="34" charset="-122"/>
                <a:cs typeface="Arial" panose="020B0604020202020204" pitchFamily="34" charset="0"/>
              </a:rPr>
              <a:t>上世纪</a:t>
            </a:r>
            <a:r>
              <a:rPr lang="en-US" altLang="zh-CN" sz="2400" b="1" dirty="0">
                <a:latin typeface="Arial" panose="020B0604020202020204" pitchFamily="34" charset="0"/>
                <a:ea typeface="微软雅黑" pitchFamily="34" charset="-122"/>
                <a:cs typeface="Arial" panose="020B0604020202020204" pitchFamily="34" charset="0"/>
              </a:rPr>
              <a:t>90</a:t>
            </a:r>
            <a:r>
              <a:rPr lang="zh-CN" altLang="en-US" sz="2400" b="1" dirty="0">
                <a:latin typeface="Arial" panose="020B0604020202020204" pitchFamily="34" charset="0"/>
                <a:ea typeface="微软雅黑" pitchFamily="34" charset="-122"/>
                <a:cs typeface="Arial" panose="020B0604020202020204" pitchFamily="34" charset="0"/>
              </a:rPr>
              <a:t>年代开始，全国劳模表彰大会每</a:t>
            </a:r>
            <a:r>
              <a:rPr lang="en-US" altLang="zh-CN" sz="2400" b="1" dirty="0">
                <a:latin typeface="Arial" panose="020B0604020202020204" pitchFamily="34" charset="0"/>
                <a:ea typeface="微软雅黑" pitchFamily="34" charset="-122"/>
                <a:cs typeface="Arial" panose="020B0604020202020204" pitchFamily="34" charset="0"/>
              </a:rPr>
              <a:t>5</a:t>
            </a:r>
            <a:r>
              <a:rPr lang="zh-CN" altLang="en-US" sz="2400" b="1" dirty="0">
                <a:latin typeface="Arial" panose="020B0604020202020204" pitchFamily="34" charset="0"/>
                <a:ea typeface="微软雅黑" pitchFamily="34" charset="-122"/>
                <a:cs typeface="Arial" panose="020B0604020202020204" pitchFamily="34" charset="0"/>
              </a:rPr>
              <a:t>年召开一次</a:t>
            </a:r>
            <a:r>
              <a:rPr lang="zh-CN" altLang="en-US" sz="2400" b="1" dirty="0" smtClean="0">
                <a:latin typeface="Arial" panose="020B0604020202020204" pitchFamily="34" charset="0"/>
                <a:ea typeface="微软雅黑" pitchFamily="34" charset="-122"/>
                <a:cs typeface="Arial" panose="020B0604020202020204" pitchFamily="34" charset="0"/>
              </a:rPr>
              <a:t>。</a:t>
            </a:r>
            <a:endParaRPr lang="en-US" altLang="zh-CN" sz="2400" b="1" dirty="0" smtClean="0">
              <a:latin typeface="Arial" panose="020B0604020202020204" pitchFamily="34" charset="0"/>
              <a:ea typeface="微软雅黑" pitchFamily="34" charset="-122"/>
              <a:cs typeface="Arial" panose="020B0604020202020204" pitchFamily="34" charset="0"/>
            </a:endParaRPr>
          </a:p>
          <a:p>
            <a:endParaRPr lang="en-US" altLang="zh-CN" sz="2400" b="1" dirty="0">
              <a:latin typeface="Arial" panose="020B0604020202020204" pitchFamily="34" charset="0"/>
              <a:ea typeface="微软雅黑" pitchFamily="34" charset="-122"/>
              <a:cs typeface="Arial" panose="020B0604020202020204" pitchFamily="34" charset="0"/>
            </a:endParaRPr>
          </a:p>
          <a:p>
            <a:endParaRPr lang="en-US" altLang="zh-CN" sz="2400" b="1" dirty="0" smtClean="0">
              <a:latin typeface="Arial" panose="020B0604020202020204" pitchFamily="34" charset="0"/>
              <a:ea typeface="微软雅黑" pitchFamily="34" charset="-122"/>
              <a:cs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8965" y="4002373"/>
            <a:ext cx="1978052" cy="2503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4459" y="1758981"/>
            <a:ext cx="1958713" cy="2677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99541" y="5030301"/>
            <a:ext cx="7744917" cy="1200329"/>
          </a:xfrm>
          <a:prstGeom prst="rect">
            <a:avLst/>
          </a:prstGeom>
          <a:noFill/>
        </p:spPr>
        <p:txBody>
          <a:bodyPr wrap="square" rtlCol="0">
            <a:spAutoFit/>
          </a:bodyPr>
          <a:lstStyle/>
          <a:p>
            <a:r>
              <a:rPr lang="zh-CN" altLang="en-US" sz="2400" b="1" dirty="0">
                <a:latin typeface="Arial" panose="020B0604020202020204" pitchFamily="34" charset="0"/>
                <a:ea typeface="微软雅黑" pitchFamily="34" charset="-122"/>
                <a:cs typeface="Arial" panose="020B0604020202020204" pitchFamily="34" charset="0"/>
              </a:rPr>
              <a:t>五一劳动奖章是全国总工会为奖励在社会主义各项建设事业中做出突出贡献的职工而颁发的荣誉奖章，是中国工人阶级最高奖项之一。</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8842" y="1721946"/>
            <a:ext cx="4024859" cy="2751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3418" y="1721946"/>
            <a:ext cx="2894195" cy="2004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2273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8A99C6E1-BBA7-4289-A27E-CC68EC377721}"/>
              </a:ext>
            </a:extLst>
          </p:cNvPr>
          <p:cNvGrpSpPr/>
          <p:nvPr/>
        </p:nvGrpSpPr>
        <p:grpSpPr>
          <a:xfrm>
            <a:off x="1133475" y="2930291"/>
            <a:ext cx="423141" cy="412674"/>
            <a:chOff x="5865813" y="3209925"/>
            <a:chExt cx="449263" cy="438150"/>
          </a:xfrm>
          <a:solidFill>
            <a:srgbClr val="E93E34"/>
          </a:solidFill>
        </p:grpSpPr>
        <p:sp>
          <p:nvSpPr>
            <p:cNvPr id="15"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16"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18"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19"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20"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21"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grpSp>
      <p:sp>
        <p:nvSpPr>
          <p:cNvPr id="22" name="矩形 21">
            <a:extLst>
              <a:ext uri="{FF2B5EF4-FFF2-40B4-BE49-F238E27FC236}">
                <a16:creationId xmlns:a16="http://schemas.microsoft.com/office/drawing/2014/main" xmlns="" id="{8E17EB21-CBE8-448F-9805-77CD01264BB0}"/>
              </a:ext>
            </a:extLst>
          </p:cNvPr>
          <p:cNvSpPr/>
          <p:nvPr/>
        </p:nvSpPr>
        <p:spPr>
          <a:xfrm>
            <a:off x="1928867" y="2498439"/>
            <a:ext cx="9178999" cy="1135054"/>
          </a:xfrm>
          <a:prstGeom prst="rect">
            <a:avLst/>
          </a:prstGeom>
        </p:spPr>
        <p:txBody>
          <a:bodyPr wrap="square">
            <a:spAutoFit/>
          </a:bodyPr>
          <a:lstStyle/>
          <a:p>
            <a:pPr indent="612000" algn="just">
              <a:lnSpc>
                <a:spcPct val="150000"/>
              </a:lnSpc>
            </a:pPr>
            <a:r>
              <a:rPr lang="zh-CN" altLang="en-US" sz="2400" dirty="0">
                <a:solidFill>
                  <a:srgbClr val="1F1F1F"/>
                </a:solidFill>
                <a:latin typeface="微软雅黑" panose="020B0503020204020204" pitchFamily="34" charset="-122"/>
                <a:ea typeface="微软雅黑" panose="020B0503020204020204" pitchFamily="34" charset="-122"/>
              </a:rPr>
              <a:t>同学们分组上台分享各自理解的劳模精神，结合自己未来的职业，通过小游戏</a:t>
            </a:r>
            <a:r>
              <a:rPr lang="en-US" altLang="zh-CN" sz="2400" dirty="0">
                <a:solidFill>
                  <a:srgbClr val="1F1F1F"/>
                </a:solidFill>
                <a:latin typeface="微软雅黑" panose="020B0503020204020204" pitchFamily="34" charset="-122"/>
                <a:ea typeface="微软雅黑" panose="020B0503020204020204" pitchFamily="34" charset="-122"/>
              </a:rPr>
              <a:t>——</a:t>
            </a:r>
            <a:r>
              <a:rPr lang="zh-CN" altLang="en-US" sz="2400" dirty="0">
                <a:solidFill>
                  <a:srgbClr val="1F1F1F"/>
                </a:solidFill>
                <a:latin typeface="微软雅黑" panose="020B0503020204020204" pitchFamily="34" charset="-122"/>
                <a:ea typeface="微软雅黑" panose="020B0503020204020204" pitchFamily="34" charset="-122"/>
              </a:rPr>
              <a:t>技能比拼，践行劳模精神。</a:t>
            </a:r>
          </a:p>
        </p:txBody>
      </p:sp>
      <p:grpSp>
        <p:nvGrpSpPr>
          <p:cNvPr id="33" name="组合 32">
            <a:extLst>
              <a:ext uri="{FF2B5EF4-FFF2-40B4-BE49-F238E27FC236}">
                <a16:creationId xmlns:a16="http://schemas.microsoft.com/office/drawing/2014/main" xmlns="" id="{8A99C6E1-BBA7-4289-A27E-CC68EC377721}"/>
              </a:ext>
            </a:extLst>
          </p:cNvPr>
          <p:cNvGrpSpPr/>
          <p:nvPr/>
        </p:nvGrpSpPr>
        <p:grpSpPr>
          <a:xfrm>
            <a:off x="1133475" y="3577991"/>
            <a:ext cx="423141" cy="412674"/>
            <a:chOff x="5865813" y="3209925"/>
            <a:chExt cx="449263" cy="438150"/>
          </a:xfrm>
          <a:solidFill>
            <a:srgbClr val="E93E34"/>
          </a:solidFill>
        </p:grpSpPr>
        <p:sp>
          <p:nvSpPr>
            <p:cNvPr id="34"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35"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36"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37"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38"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39"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grpSp>
      <p:grpSp>
        <p:nvGrpSpPr>
          <p:cNvPr id="40" name="组合 39">
            <a:extLst>
              <a:ext uri="{FF2B5EF4-FFF2-40B4-BE49-F238E27FC236}">
                <a16:creationId xmlns:a16="http://schemas.microsoft.com/office/drawing/2014/main" xmlns="" id="{8A99C6E1-BBA7-4289-A27E-CC68EC377721}"/>
              </a:ext>
            </a:extLst>
          </p:cNvPr>
          <p:cNvGrpSpPr/>
          <p:nvPr/>
        </p:nvGrpSpPr>
        <p:grpSpPr>
          <a:xfrm>
            <a:off x="1133475" y="4987691"/>
            <a:ext cx="423141" cy="412674"/>
            <a:chOff x="5865813" y="3209925"/>
            <a:chExt cx="449263" cy="438150"/>
          </a:xfrm>
          <a:solidFill>
            <a:srgbClr val="E93E34"/>
          </a:solidFill>
        </p:grpSpPr>
        <p:sp>
          <p:nvSpPr>
            <p:cNvPr id="41"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42"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43"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44"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45"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sp>
          <p:nvSpPr>
            <p:cNvPr id="46"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1F1F1F"/>
                </a:solidFill>
              </a:endParaRPr>
            </a:p>
          </p:txBody>
        </p:sp>
      </p:grpSp>
      <p:pic>
        <p:nvPicPr>
          <p:cNvPr id="47" name="图片 46">
            <a:extLst>
              <a:ext uri="{FF2B5EF4-FFF2-40B4-BE49-F238E27FC236}">
                <a16:creationId xmlns:a16="http://schemas.microsoft.com/office/drawing/2014/main" xmlns="" id="{618C9993-6F6D-4BC7-B89F-36F2EC7226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
        <p:nvSpPr>
          <p:cNvPr id="26" name="文本框 2"/>
          <p:cNvSpPr txBox="1"/>
          <p:nvPr>
            <p:custDataLst>
              <p:tags r:id="rId1"/>
            </p:custDataLst>
          </p:nvPr>
        </p:nvSpPr>
        <p:spPr>
          <a:xfrm>
            <a:off x="4093210" y="500078"/>
            <a:ext cx="3483610"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践行劳模精神</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Tree>
    <p:extLst>
      <p:ext uri="{BB962C8B-B14F-4D97-AF65-F5344CB8AC3E}">
        <p14:creationId xmlns:p14="http://schemas.microsoft.com/office/powerpoint/2010/main" val="3473728252"/>
      </p:ext>
    </p:extLst>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charset="0"/>
              <a:buNone/>
            </a:pPr>
            <a:r>
              <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grpSp>
        <p:nvGrpSpPr>
          <p:cNvPr id="14" name="组合 13">
            <a:extLst>
              <a:ext uri="{FF2B5EF4-FFF2-40B4-BE49-F238E27FC236}">
                <a16:creationId xmlns:a16="http://schemas.microsoft.com/office/drawing/2014/main" xmlns="" id="{8A99C6E1-BBA7-4289-A27E-CC68EC377721}"/>
              </a:ext>
            </a:extLst>
          </p:cNvPr>
          <p:cNvGrpSpPr/>
          <p:nvPr/>
        </p:nvGrpSpPr>
        <p:grpSpPr>
          <a:xfrm>
            <a:off x="1133475" y="2930291"/>
            <a:ext cx="423141" cy="412674"/>
            <a:chOff x="5865813" y="3209925"/>
            <a:chExt cx="449263" cy="438150"/>
          </a:xfrm>
          <a:solidFill>
            <a:srgbClr val="E93E34"/>
          </a:solidFill>
        </p:grpSpPr>
        <p:sp>
          <p:nvSpPr>
            <p:cNvPr id="15"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a:extLst>
              <a:ext uri="{FF2B5EF4-FFF2-40B4-BE49-F238E27FC236}">
                <a16:creationId xmlns:a16="http://schemas.microsoft.com/office/drawing/2014/main" xmlns="" id="{8E17EB21-CBE8-448F-9805-77CD01264BB0}"/>
              </a:ext>
            </a:extLst>
          </p:cNvPr>
          <p:cNvSpPr/>
          <p:nvPr/>
        </p:nvSpPr>
        <p:spPr>
          <a:xfrm>
            <a:off x="1928867" y="2498439"/>
            <a:ext cx="9178999" cy="1754326"/>
          </a:xfrm>
          <a:prstGeom prst="rect">
            <a:avLst/>
          </a:prstGeom>
        </p:spPr>
        <p:txBody>
          <a:bodyPr wrap="square">
            <a:spAutoFit/>
          </a:bodyPr>
          <a:lstStyle/>
          <a:p>
            <a:pPr indent="612000" algn="just">
              <a:lnSpc>
                <a:spcPct val="150000"/>
              </a:lnSpc>
            </a:pPr>
            <a:r>
              <a:rPr lang="zh-CN" altLang="en-US" sz="2400" dirty="0">
                <a:latin typeface="微软雅黑" panose="020B0503020204020204" pitchFamily="34" charset="-122"/>
                <a:ea typeface="微软雅黑" panose="020B0503020204020204" pitchFamily="34" charset="-122"/>
              </a:rPr>
              <a:t>开展以“致敬每一位平凡的奋斗者”为主题的劳动模范进校园</a:t>
            </a:r>
            <a:r>
              <a:rPr lang="zh-CN" altLang="en-US" sz="2400" dirty="0" smtClean="0">
                <a:latin typeface="微软雅黑" panose="020B0503020204020204" pitchFamily="34" charset="-122"/>
                <a:ea typeface="微软雅黑" panose="020B0503020204020204" pitchFamily="34" charset="-122"/>
              </a:rPr>
              <a:t>活动，寻找、邀请</a:t>
            </a:r>
            <a:r>
              <a:rPr lang="zh-CN" altLang="en-US" sz="2400" dirty="0">
                <a:latin typeface="微软雅黑" panose="020B0503020204020204" pitchFamily="34" charset="-122"/>
                <a:ea typeface="微软雅黑" panose="020B0503020204020204" pitchFamily="34" charset="-122"/>
              </a:rPr>
              <a:t>身边的劳动代表（当地劳模、企业工人或家长）</a:t>
            </a:r>
            <a:r>
              <a:rPr lang="zh-CN" altLang="en-US" sz="2400" dirty="0" smtClean="0">
                <a:latin typeface="微软雅黑" panose="020B0503020204020204" pitchFamily="34" charset="-122"/>
                <a:ea typeface="微软雅黑" panose="020B0503020204020204" pitchFamily="34" charset="-122"/>
              </a:rPr>
              <a:t>与同学们进行</a:t>
            </a:r>
            <a:r>
              <a:rPr lang="zh-CN" altLang="en-US" sz="2400" dirty="0">
                <a:latin typeface="微软雅黑" panose="020B0503020204020204" pitchFamily="34" charset="-122"/>
                <a:ea typeface="微软雅黑" panose="020B0503020204020204" pitchFamily="34" charset="-122"/>
              </a:rPr>
              <a:t>面对面的对话交流。</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xmlns="" id="{8A99C6E1-BBA7-4289-A27E-CC68EC377721}"/>
              </a:ext>
            </a:extLst>
          </p:cNvPr>
          <p:cNvGrpSpPr/>
          <p:nvPr/>
        </p:nvGrpSpPr>
        <p:grpSpPr>
          <a:xfrm>
            <a:off x="1133475" y="3577991"/>
            <a:ext cx="423141" cy="412674"/>
            <a:chOff x="5865813" y="3209925"/>
            <a:chExt cx="449263" cy="438150"/>
          </a:xfrm>
          <a:solidFill>
            <a:srgbClr val="E93E34"/>
          </a:solidFill>
        </p:grpSpPr>
        <p:sp>
          <p:nvSpPr>
            <p:cNvPr id="34"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xmlns="" id="{8A99C6E1-BBA7-4289-A27E-CC68EC377721}"/>
              </a:ext>
            </a:extLst>
          </p:cNvPr>
          <p:cNvGrpSpPr/>
          <p:nvPr/>
        </p:nvGrpSpPr>
        <p:grpSpPr>
          <a:xfrm>
            <a:off x="1133475" y="4987691"/>
            <a:ext cx="423141" cy="412674"/>
            <a:chOff x="5865813" y="3209925"/>
            <a:chExt cx="449263" cy="438150"/>
          </a:xfrm>
          <a:solidFill>
            <a:srgbClr val="E93E34"/>
          </a:solidFill>
        </p:grpSpPr>
        <p:sp>
          <p:nvSpPr>
            <p:cNvPr id="41"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7" name="图片 46">
            <a:extLst>
              <a:ext uri="{FF2B5EF4-FFF2-40B4-BE49-F238E27FC236}">
                <a16:creationId xmlns:a16="http://schemas.microsoft.com/office/drawing/2014/main" xmlns="" id="{618C9993-6F6D-4BC7-B89F-36F2EC7226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extLst>
      <p:ext uri="{BB962C8B-B14F-4D97-AF65-F5344CB8AC3E}">
        <p14:creationId xmlns:p14="http://schemas.microsoft.com/office/powerpoint/2010/main" val="3291070003"/>
      </p:ext>
    </p:extLst>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a:extLst>
              <a:ext uri="{FF2B5EF4-FFF2-40B4-BE49-F238E27FC236}">
                <a16:creationId xmlns:a16="http://schemas.microsoft.com/office/drawing/2014/main" xmlns="" id="{D11A8895-C31F-4A26-9354-1BAD65FDF213}"/>
              </a:ext>
            </a:extLst>
          </p:cNvPr>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
                <a:ea typeface="字魂35号-经典雅黑" panose="00000500000000000000" pitchFamily="2" charset="-122"/>
                <a:cs typeface="+mn-ea"/>
                <a:sym typeface="+mn-lt"/>
              </a:rPr>
              <a:t>感谢观看</a:t>
            </a:r>
          </a:p>
        </p:txBody>
      </p:sp>
    </p:spTree>
    <p:extLst>
      <p:ext uri="{BB962C8B-B14F-4D97-AF65-F5344CB8AC3E}">
        <p14:creationId xmlns:p14="http://schemas.microsoft.com/office/powerpoint/2010/main" val="359564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334126" y="1344213"/>
            <a:ext cx="9518752" cy="3785652"/>
          </a:xfrm>
          <a:prstGeom prst="rect">
            <a:avLst/>
          </a:prstGeom>
          <a:noFill/>
        </p:spPr>
        <p:txBody>
          <a:bodyPr wrap="square" rtlCol="0">
            <a:spAutoFit/>
          </a:bodyPr>
          <a:lstStyle/>
          <a:p>
            <a:pPr>
              <a:lnSpc>
                <a:spcPct val="200000"/>
              </a:lnSpc>
              <a:spcBef>
                <a:spcPct val="0"/>
              </a:spcBef>
            </a:pP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从</a:t>
            </a:r>
            <a:r>
              <a:rPr lang="en-US" altLang="zh-CN" sz="2400" b="1" dirty="0" smtClean="0">
                <a:latin typeface="Arial" panose="020B0604020202020204" pitchFamily="34" charset="0"/>
                <a:ea typeface="微软雅黑" pitchFamily="34" charset="-122"/>
                <a:cs typeface="Arial" panose="020B0604020202020204" pitchFamily="34" charset="0"/>
                <a:sym typeface="Calibri" pitchFamily="34" charset="0"/>
              </a:rPr>
              <a:t>2018-2023</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近</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5</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年来，全国总工会就先后授予全国五一劳动奖状</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926</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个、全国工人先锋号</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4119</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个，向</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4026</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名个人颁发全国五一劳动奖章、</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2200</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人获全国五一巾帼奖</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。既有研究</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绕月探测工程的总设计师孙泽洲</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，也有天安门</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地区的保洁员</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蔡凤辉，带领</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群众在悬崖绝壁上凿渠引水的老支书黄大发</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，创下</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配送</a:t>
            </a:r>
            <a:r>
              <a:rPr lang="en-US" altLang="zh-CN" sz="2400" b="1" dirty="0">
                <a:latin typeface="Arial" panose="020B0604020202020204" pitchFamily="34" charset="0"/>
                <a:ea typeface="微软雅黑" pitchFamily="34" charset="-122"/>
                <a:cs typeface="Arial" panose="020B0604020202020204" pitchFamily="34" charset="0"/>
                <a:sym typeface="Calibri" pitchFamily="34" charset="0"/>
              </a:rPr>
              <a:t>30</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万件包裹零差评纪录的快递小哥</a:t>
            </a: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宋学文</a:t>
            </a:r>
            <a:r>
              <a:rPr lang="en-US" altLang="zh-CN" sz="2400" b="1" dirty="0" smtClean="0">
                <a:latin typeface="Arial" panose="020B0604020202020204" pitchFamily="34" charset="0"/>
                <a:ea typeface="微软雅黑" pitchFamily="34" charset="-122"/>
                <a:cs typeface="Arial" panose="020B0604020202020204" pitchFamily="34" charset="0"/>
                <a:sym typeface="Calibri" pitchFamily="34" charset="0"/>
              </a:rPr>
              <a:t>…</a:t>
            </a:r>
            <a:endParaRPr lang="zh-CN" altLang="en-US" sz="2400" b="1" dirty="0">
              <a:latin typeface="Arial" panose="020B0604020202020204" pitchFamily="34" charset="0"/>
              <a:ea typeface="微软雅黑" pitchFamily="34" charset="-122"/>
              <a:cs typeface="Arial" panose="020B0604020202020204" pitchFamily="34" charset="0"/>
              <a:sym typeface="Calibri" pitchFamily="34" charset="0"/>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42" y="386617"/>
            <a:ext cx="4557010" cy="3814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730" y="1050491"/>
            <a:ext cx="5838044" cy="3286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0171" y="2098976"/>
            <a:ext cx="5596405" cy="3030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8373" y="2803627"/>
            <a:ext cx="5262762" cy="3499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600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anim calcmode="lin" valueType="num">
                                      <p:cBhvr additive="base">
                                        <p:cTn id="13" dur="500" fill="hold"/>
                                        <p:tgtEl>
                                          <p:spTgt spid="2053"/>
                                        </p:tgtEl>
                                        <p:attrNameLst>
                                          <p:attrName>ppt_x</p:attrName>
                                        </p:attrNameLst>
                                      </p:cBhvr>
                                      <p:tavLst>
                                        <p:tav tm="0">
                                          <p:val>
                                            <p:strVal val="#ppt_x"/>
                                          </p:val>
                                        </p:tav>
                                        <p:tav tm="100000">
                                          <p:val>
                                            <p:strVal val="#ppt_x"/>
                                          </p:val>
                                        </p:tav>
                                      </p:tavLst>
                                    </p:anim>
                                    <p:anim calcmode="lin" valueType="num">
                                      <p:cBhvr additive="base">
                                        <p:cTn id="14" dur="50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gtEl>
                                        <p:attrNameLst>
                                          <p:attrName>style.visibility</p:attrName>
                                        </p:attrNameLst>
                                      </p:cBhvr>
                                      <p:to>
                                        <p:strVal val="visible"/>
                                      </p:to>
                                    </p:set>
                                    <p:anim calcmode="lin" valueType="num">
                                      <p:cBhvr additive="base">
                                        <p:cTn id="19" dur="500" fill="hold"/>
                                        <p:tgtEl>
                                          <p:spTgt spid="2054"/>
                                        </p:tgtEl>
                                        <p:attrNameLst>
                                          <p:attrName>ppt_x</p:attrName>
                                        </p:attrNameLst>
                                      </p:cBhvr>
                                      <p:tavLst>
                                        <p:tav tm="0">
                                          <p:val>
                                            <p:strVal val="#ppt_x"/>
                                          </p:val>
                                        </p:tav>
                                        <p:tav tm="100000">
                                          <p:val>
                                            <p:strVal val="#ppt_x"/>
                                          </p:val>
                                        </p:tav>
                                      </p:tavLst>
                                    </p:anim>
                                    <p:anim calcmode="lin" valueType="num">
                                      <p:cBhvr additive="base">
                                        <p:cTn id="20"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5"/>
                                        </p:tgtEl>
                                        <p:attrNameLst>
                                          <p:attrName>style.visibility</p:attrName>
                                        </p:attrNameLst>
                                      </p:cBhvr>
                                      <p:to>
                                        <p:strVal val="visible"/>
                                      </p:to>
                                    </p:set>
                                    <p:anim calcmode="lin" valueType="num">
                                      <p:cBhvr additive="base">
                                        <p:cTn id="25" dur="500" fill="hold"/>
                                        <p:tgtEl>
                                          <p:spTgt spid="2055"/>
                                        </p:tgtEl>
                                        <p:attrNameLst>
                                          <p:attrName>ppt_x</p:attrName>
                                        </p:attrNameLst>
                                      </p:cBhvr>
                                      <p:tavLst>
                                        <p:tav tm="0">
                                          <p:val>
                                            <p:strVal val="#ppt_x"/>
                                          </p:val>
                                        </p:tav>
                                        <p:tav tm="100000">
                                          <p:val>
                                            <p:strVal val="#ppt_x"/>
                                          </p:val>
                                        </p:tav>
                                      </p:tavLst>
                                    </p:anim>
                                    <p:anim calcmode="lin" valueType="num">
                                      <p:cBhvr additive="base">
                                        <p:cTn id="26"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3003" y="1257180"/>
            <a:ext cx="8514413" cy="3046988"/>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a:lnSpc>
                <a:spcPct val="20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关于</a:t>
            </a:r>
            <a:r>
              <a:rPr lang="zh-CN" altLang="en-US" sz="2400" dirty="0">
                <a:latin typeface="微软雅黑" panose="020B0503020204020204" pitchFamily="34" charset="-122"/>
                <a:ea typeface="微软雅黑" panose="020B0503020204020204" pitchFamily="34" charset="-122"/>
              </a:rPr>
              <a:t>劳动模范，他们为什么会为一个梦想，坚持奋斗几十年</a:t>
            </a:r>
            <a:r>
              <a:rPr lang="en-US" altLang="zh-CN" sz="2400" dirty="0" smtClean="0">
                <a:latin typeface="微软雅黑" panose="020B0503020204020204" pitchFamily="34" charset="-122"/>
                <a:ea typeface="微软雅黑" panose="020B0503020204020204" pitchFamily="34" charset="-122"/>
              </a:rPr>
              <a:t>?</a:t>
            </a:r>
          </a:p>
          <a:p>
            <a:pPr>
              <a:lnSpc>
                <a:spcPct val="20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劳模精神的内涵是什么？</a:t>
            </a:r>
            <a:endParaRPr lang="en-US" altLang="zh-CN" sz="2400" dirty="0" smtClean="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19990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熟知劳模</a:t>
              </a:r>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弘扬劳模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a:extLst>
                <a:ext uri="{FF2B5EF4-FFF2-40B4-BE49-F238E27FC236}">
                  <a16:creationId xmlns:a16="http://schemas.microsoft.com/office/drawing/2014/main" xmlns="" id="{A121509D-B6BA-4E3F-A8EE-B3EAE8D1E2E9}"/>
                </a:ext>
              </a:extLst>
            </p:cNvPr>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践行劳模</a:t>
              </a: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精神</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30716615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5" y="626745"/>
            <a:ext cx="3483610" cy="645160"/>
          </a:xfrm>
          <a:prstGeom prst="rect">
            <a:avLst/>
          </a:prstGeom>
          <a:noFill/>
        </p:spPr>
        <p:txBody>
          <a:bodyPr wrap="square" rtlCol="0">
            <a:spAutoFit/>
          </a:bodyPr>
          <a:lstStyle/>
          <a:p>
            <a:pPr algn="dist" defTabSz="914400"/>
            <a:r>
              <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什么是劳模精神</a:t>
            </a:r>
          </a:p>
        </p:txBody>
      </p:sp>
      <p:sp>
        <p:nvSpPr>
          <p:cNvPr id="3" name="文本框 2"/>
          <p:cNvSpPr txBox="1"/>
          <p:nvPr>
            <p:custDataLst>
              <p:tags r:id="rId3"/>
            </p:custDataLst>
          </p:nvPr>
        </p:nvSpPr>
        <p:spPr>
          <a:xfrm>
            <a:off x="4785677" y="2210436"/>
            <a:ext cx="6696075" cy="732508"/>
          </a:xfrm>
          <a:prstGeom prst="rect">
            <a:avLst/>
          </a:prstGeom>
          <a:noFill/>
        </p:spPr>
        <p:txBody>
          <a:bodyPr wrap="square" rtlCol="0">
            <a:spAutoFit/>
          </a:bodyPr>
          <a:lstStyle/>
          <a:p>
            <a:pPr defTabSz="914400">
              <a:lnSpc>
                <a:spcPct val="130000"/>
              </a:lnSpc>
            </a:pPr>
            <a:r>
              <a:rPr lang="zh-CN" altLang="en-US" sz="1600" dirty="0">
                <a:solidFill>
                  <a:prstClr val="black"/>
                </a:solidFill>
                <a:latin typeface="微软雅黑" panose="020B0503020204020204" pitchFamily="34" charset="-122"/>
                <a:ea typeface="微软雅黑" panose="020B0503020204020204" pitchFamily="34" charset="-122"/>
                <a:cs typeface="思源黑体 CN Regular" panose="020B0500000000000000" charset="-122"/>
              </a:rPr>
              <a:t>劳模精神是指：爱岗敬业、争创一流、艰苦奋斗、勇于创新、淡泊名利、甘于奉献的劳动模范的精神。</a:t>
            </a:r>
          </a:p>
        </p:txBody>
      </p:sp>
      <p:grpSp>
        <p:nvGrpSpPr>
          <p:cNvPr id="28" name="组合 27"/>
          <p:cNvGrpSpPr/>
          <p:nvPr/>
        </p:nvGrpSpPr>
        <p:grpSpPr>
          <a:xfrm>
            <a:off x="724535" y="2120900"/>
            <a:ext cx="3724275" cy="3388360"/>
            <a:chOff x="1013" y="4357"/>
            <a:chExt cx="5357" cy="4873"/>
          </a:xfrm>
        </p:grpSpPr>
        <p:sp>
          <p:nvSpPr>
            <p:cNvPr id="13" name="椭圆 12"/>
            <p:cNvSpPr/>
            <p:nvPr>
              <p:custDataLst>
                <p:tags r:id="rId6"/>
              </p:custDataLst>
            </p:nvPr>
          </p:nvSpPr>
          <p:spPr>
            <a:xfrm>
              <a:off x="1013" y="6118"/>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4" name="椭圆 13"/>
            <p:cNvSpPr/>
            <p:nvPr>
              <p:custDataLst>
                <p:tags r:id="rId7"/>
              </p:custDataLst>
            </p:nvPr>
          </p:nvSpPr>
          <p:spPr>
            <a:xfrm>
              <a:off x="1949" y="7849"/>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5" name="椭圆 14"/>
            <p:cNvSpPr/>
            <p:nvPr>
              <p:custDataLst>
                <p:tags r:id="rId8"/>
              </p:custDataLst>
            </p:nvPr>
          </p:nvSpPr>
          <p:spPr>
            <a:xfrm>
              <a:off x="4140" y="7849"/>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6" name="椭圆 15"/>
            <p:cNvSpPr/>
            <p:nvPr>
              <p:custDataLst>
                <p:tags r:id="rId9"/>
              </p:custDataLst>
            </p:nvPr>
          </p:nvSpPr>
          <p:spPr>
            <a:xfrm>
              <a:off x="4989" y="6118"/>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7" name="椭圆 16"/>
            <p:cNvSpPr/>
            <p:nvPr>
              <p:custDataLst>
                <p:tags r:id="rId10"/>
              </p:custDataLst>
            </p:nvPr>
          </p:nvSpPr>
          <p:spPr>
            <a:xfrm>
              <a:off x="4140" y="4357"/>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8" name="椭圆 17"/>
            <p:cNvSpPr/>
            <p:nvPr>
              <p:custDataLst>
                <p:tags r:id="rId11"/>
              </p:custDataLst>
            </p:nvPr>
          </p:nvSpPr>
          <p:spPr>
            <a:xfrm>
              <a:off x="1949" y="4545"/>
              <a:ext cx="1381" cy="1381"/>
            </a:xfrm>
            <a:prstGeom prst="ellipse">
              <a:avLst/>
            </a:prstGeom>
            <a:gradFill>
              <a:gsLst>
                <a:gs pos="0">
                  <a:srgbClr val="C01506">
                    <a:lumMod val="85000"/>
                  </a:srgbClr>
                </a:gs>
                <a:gs pos="29000">
                  <a:srgbClr val="E21907"/>
                </a:gs>
                <a:gs pos="72000">
                  <a:srgbClr val="E21907"/>
                </a:gs>
                <a:gs pos="100000">
                  <a:srgbClr val="BE1506">
                    <a:lumMod val="84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9" name="文本框 18"/>
            <p:cNvSpPr txBox="1"/>
            <p:nvPr>
              <p:custDataLst>
                <p:tags r:id="rId12"/>
              </p:custDataLst>
            </p:nvPr>
          </p:nvSpPr>
          <p:spPr>
            <a:xfrm>
              <a:off x="2137" y="4825"/>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爱岗敬业</a:t>
              </a:r>
            </a:p>
          </p:txBody>
        </p:sp>
        <p:sp>
          <p:nvSpPr>
            <p:cNvPr id="20" name="文本框 19"/>
            <p:cNvSpPr txBox="1"/>
            <p:nvPr>
              <p:custDataLst>
                <p:tags r:id="rId13"/>
              </p:custDataLst>
            </p:nvPr>
          </p:nvSpPr>
          <p:spPr>
            <a:xfrm>
              <a:off x="4328" y="4637"/>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争创一流</a:t>
              </a:r>
            </a:p>
          </p:txBody>
        </p:sp>
        <p:sp>
          <p:nvSpPr>
            <p:cNvPr id="21" name="文本框 20"/>
            <p:cNvSpPr txBox="1"/>
            <p:nvPr>
              <p:custDataLst>
                <p:tags r:id="rId14"/>
              </p:custDataLst>
            </p:nvPr>
          </p:nvSpPr>
          <p:spPr>
            <a:xfrm>
              <a:off x="5177" y="6396"/>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艰苦奋斗</a:t>
              </a:r>
            </a:p>
          </p:txBody>
        </p:sp>
        <p:sp>
          <p:nvSpPr>
            <p:cNvPr id="22" name="文本框 21"/>
            <p:cNvSpPr txBox="1"/>
            <p:nvPr>
              <p:custDataLst>
                <p:tags r:id="rId15"/>
              </p:custDataLst>
            </p:nvPr>
          </p:nvSpPr>
          <p:spPr>
            <a:xfrm>
              <a:off x="4328" y="8158"/>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勇于创新</a:t>
              </a:r>
            </a:p>
          </p:txBody>
        </p:sp>
        <p:sp>
          <p:nvSpPr>
            <p:cNvPr id="23" name="文本框 22"/>
            <p:cNvSpPr txBox="1"/>
            <p:nvPr>
              <p:custDataLst>
                <p:tags r:id="rId16"/>
              </p:custDataLst>
            </p:nvPr>
          </p:nvSpPr>
          <p:spPr>
            <a:xfrm>
              <a:off x="2137" y="8157"/>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淡泊名利</a:t>
              </a:r>
            </a:p>
          </p:txBody>
        </p:sp>
        <p:sp>
          <p:nvSpPr>
            <p:cNvPr id="24" name="文本框 23"/>
            <p:cNvSpPr txBox="1"/>
            <p:nvPr>
              <p:custDataLst>
                <p:tags r:id="rId17"/>
              </p:custDataLst>
            </p:nvPr>
          </p:nvSpPr>
          <p:spPr>
            <a:xfrm>
              <a:off x="1201" y="6395"/>
              <a:ext cx="1006" cy="751"/>
            </a:xfrm>
            <a:prstGeom prst="rect">
              <a:avLst/>
            </a:prstGeom>
            <a:noFill/>
          </p:spPr>
          <p:txBody>
            <a:bodyPr wrap="square" rtlCol="0">
              <a:spAutoFit/>
            </a:bodyPr>
            <a:lstStyle/>
            <a:p>
              <a:pPr algn="ctr" defTabSz="914400"/>
              <a:r>
                <a:rPr lang="zh-CN" altLang="en-US" sz="1400">
                  <a:solidFill>
                    <a:srgbClr val="FFD699"/>
                  </a:solidFill>
                  <a:cs typeface="思源黑体 CN Regular" panose="020B0500000000000000" charset="-122"/>
                </a:rPr>
                <a:t>甘于奉献</a:t>
              </a:r>
            </a:p>
          </p:txBody>
        </p:sp>
        <p:pic>
          <p:nvPicPr>
            <p:cNvPr id="37" name="图片 36" descr="realistic-illustration-gold-cup-with-red-ribbon-winner-leader-champion_1262-13474.webp(1) -1"/>
            <p:cNvPicPr>
              <a:picLocks noChangeAspect="1"/>
            </p:cNvPicPr>
            <p:nvPr>
              <p:custDataLst>
                <p:tags r:id="rId18"/>
              </p:custDataLst>
            </p:nvPr>
          </p:nvPicPr>
          <p:blipFill>
            <a:blip r:embed="rId20"/>
            <a:srcRect l="7886" r="7361" b="5721"/>
            <a:stretch>
              <a:fillRect/>
            </a:stretch>
          </p:blipFill>
          <p:spPr>
            <a:xfrm>
              <a:off x="2923" y="5707"/>
              <a:ext cx="1538" cy="2202"/>
            </a:xfrm>
            <a:prstGeom prst="rect">
              <a:avLst/>
            </a:prstGeom>
          </p:spPr>
        </p:pic>
      </p:grpSp>
      <p:sp>
        <p:nvSpPr>
          <p:cNvPr id="4" name="文本框 3"/>
          <p:cNvSpPr txBox="1"/>
          <p:nvPr>
            <p:custDataLst>
              <p:tags r:id="rId4"/>
            </p:custDataLst>
          </p:nvPr>
        </p:nvSpPr>
        <p:spPr>
          <a:xfrm>
            <a:off x="4809490" y="3792220"/>
            <a:ext cx="6696075" cy="732508"/>
          </a:xfrm>
          <a:prstGeom prst="rect">
            <a:avLst/>
          </a:prstGeom>
          <a:noFill/>
        </p:spPr>
        <p:txBody>
          <a:bodyPr wrap="square" rtlCol="0">
            <a:spAutoFit/>
          </a:bodyPr>
          <a:lstStyle/>
          <a:p>
            <a:pPr defTabSz="914400">
              <a:lnSpc>
                <a:spcPct val="130000"/>
              </a:lnSpc>
            </a:pPr>
            <a:r>
              <a:rPr lang="zh-CN" altLang="en-US" sz="1600" dirty="0">
                <a:solidFill>
                  <a:prstClr val="black"/>
                </a:solidFill>
                <a:latin typeface="微软雅黑" panose="020B0503020204020204" pitchFamily="34" charset="-122"/>
                <a:ea typeface="微软雅黑" panose="020B0503020204020204" pitchFamily="34" charset="-122"/>
                <a:cs typeface="思源黑体 CN Regular" panose="020B0500000000000000" charset="-122"/>
              </a:rPr>
              <a:t>劳动的内涵在更新，劳模的标准在“进阶”，“爱岗敬业、争创一流，艰苦奋斗、勇于创新，淡泊名利、甘于奉献”的劳模精神始终是不变的秘笈。</a:t>
            </a:r>
          </a:p>
        </p:txBody>
      </p:sp>
      <p:sp>
        <p:nvSpPr>
          <p:cNvPr id="5" name="文本框 4"/>
          <p:cNvSpPr txBox="1"/>
          <p:nvPr/>
        </p:nvSpPr>
        <p:spPr>
          <a:xfrm>
            <a:off x="4513580" y="1471612"/>
            <a:ext cx="3324225" cy="570865"/>
          </a:xfrm>
          <a:prstGeom prst="rect">
            <a:avLst/>
          </a:prstGeom>
          <a:noFill/>
        </p:spPr>
        <p:txBody>
          <a:bodyPr wrap="square" rtlCol="0">
            <a:spAutoFit/>
          </a:bodyPr>
          <a:lstStyle/>
          <a:p>
            <a:pPr defTabSz="914400">
              <a:lnSpc>
                <a:spcPct val="130000"/>
              </a:lnSpc>
            </a:pPr>
            <a:r>
              <a:rPr lang="zh-CN" altLang="en-US" sz="24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劳模精神的定义：</a:t>
            </a:r>
          </a:p>
        </p:txBody>
      </p:sp>
      <p:sp>
        <p:nvSpPr>
          <p:cNvPr id="6" name="文本框 5"/>
          <p:cNvSpPr txBox="1"/>
          <p:nvPr/>
        </p:nvSpPr>
        <p:spPr>
          <a:xfrm>
            <a:off x="4785677" y="3081156"/>
            <a:ext cx="3324225" cy="570865"/>
          </a:xfrm>
          <a:prstGeom prst="rect">
            <a:avLst/>
          </a:prstGeom>
          <a:noFill/>
        </p:spPr>
        <p:txBody>
          <a:bodyPr wrap="square" rtlCol="0">
            <a:spAutoFit/>
          </a:bodyPr>
          <a:lstStyle/>
          <a:p>
            <a:pPr defTabSz="914400">
              <a:lnSpc>
                <a:spcPct val="130000"/>
              </a:lnSpc>
            </a:pPr>
            <a:r>
              <a:rPr lang="zh-CN" altLang="en-US" sz="24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劳模的标准：</a:t>
            </a:r>
          </a:p>
        </p:txBody>
      </p:sp>
      <p:sp>
        <p:nvSpPr>
          <p:cNvPr id="7" name="文本框 6"/>
          <p:cNvSpPr txBox="1"/>
          <p:nvPr>
            <p:custDataLst>
              <p:tags r:id="rId5"/>
            </p:custDataLst>
          </p:nvPr>
        </p:nvSpPr>
        <p:spPr>
          <a:xfrm>
            <a:off x="4809490" y="5230495"/>
            <a:ext cx="6696075" cy="732508"/>
          </a:xfrm>
          <a:prstGeom prst="rect">
            <a:avLst/>
          </a:prstGeom>
          <a:noFill/>
        </p:spPr>
        <p:txBody>
          <a:bodyPr wrap="square" rtlCol="0">
            <a:spAutoFit/>
          </a:bodyPr>
          <a:lstStyle/>
          <a:p>
            <a:pPr defTabSz="914400">
              <a:lnSpc>
                <a:spcPct val="130000"/>
              </a:lnSpc>
            </a:pPr>
            <a:r>
              <a:rPr lang="zh-CN" altLang="en-US" sz="1600" dirty="0">
                <a:solidFill>
                  <a:prstClr val="black"/>
                </a:solidFill>
                <a:latin typeface="微软雅黑" panose="020B0503020204020204" pitchFamily="34" charset="-122"/>
                <a:ea typeface="微软雅黑" panose="020B0503020204020204" pitchFamily="34" charset="-122"/>
                <a:cs typeface="思源黑体 CN Regular" panose="020B0500000000000000" charset="-122"/>
              </a:rPr>
              <a:t>2021年9月，党中央批准了中央宣传部梳理的第一批纳入中国共产党人精神谱系的伟大精神，劳模精神被纳入。</a:t>
            </a:r>
          </a:p>
        </p:txBody>
      </p:sp>
      <p:sp>
        <p:nvSpPr>
          <p:cNvPr id="8" name="文本框 7"/>
          <p:cNvSpPr txBox="1"/>
          <p:nvPr/>
        </p:nvSpPr>
        <p:spPr>
          <a:xfrm>
            <a:off x="4809490" y="4659630"/>
            <a:ext cx="3324225" cy="570865"/>
          </a:xfrm>
          <a:prstGeom prst="rect">
            <a:avLst/>
          </a:prstGeom>
          <a:noFill/>
        </p:spPr>
        <p:txBody>
          <a:bodyPr wrap="square" rtlCol="0">
            <a:spAutoFit/>
          </a:bodyPr>
          <a:lstStyle/>
          <a:p>
            <a:pPr defTabSz="914400">
              <a:lnSpc>
                <a:spcPct val="130000"/>
              </a:lnSpc>
            </a:pPr>
            <a:r>
              <a:rPr lang="zh-CN" altLang="en-US" sz="24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伟大的精神：</a:t>
            </a:r>
          </a:p>
        </p:txBody>
      </p:sp>
      <p:cxnSp>
        <p:nvCxnSpPr>
          <p:cNvPr id="9" name="直接连接符 8"/>
          <p:cNvCxnSpPr/>
          <p:nvPr/>
        </p:nvCxnSpPr>
        <p:spPr>
          <a:xfrm>
            <a:off x="4929715" y="2120900"/>
            <a:ext cx="6408000" cy="0"/>
          </a:xfrm>
          <a:prstGeom prst="line">
            <a:avLst/>
          </a:prstGeom>
          <a:ln>
            <a:gradFill>
              <a:gsLst>
                <a:gs pos="0">
                  <a:srgbClr val="E21907"/>
                </a:gs>
                <a:gs pos="100000">
                  <a:srgbClr val="E21907">
                    <a:alpha val="0"/>
                  </a:srgb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80305" y="3764915"/>
            <a:ext cx="6408000" cy="0"/>
          </a:xfrm>
          <a:prstGeom prst="line">
            <a:avLst/>
          </a:prstGeom>
          <a:ln>
            <a:gradFill>
              <a:gsLst>
                <a:gs pos="0">
                  <a:srgbClr val="E21907"/>
                </a:gs>
                <a:gs pos="100000">
                  <a:srgbClr val="E21907">
                    <a:alpha val="0"/>
                  </a:srgb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80305" y="5201920"/>
            <a:ext cx="6408000" cy="0"/>
          </a:xfrm>
          <a:prstGeom prst="line">
            <a:avLst/>
          </a:prstGeom>
          <a:ln>
            <a:gradFill>
              <a:gsLst>
                <a:gs pos="0">
                  <a:srgbClr val="E21907"/>
                </a:gs>
                <a:gs pos="100000">
                  <a:srgbClr val="E21907">
                    <a:alpha val="0"/>
                  </a:srgbClr>
                </a:gs>
              </a:gsLst>
              <a:lin ang="0" scaled="1"/>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91358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5" y="626745"/>
            <a:ext cx="4460240"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爱岗敬业 争创一流</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4" name="文本框 3"/>
          <p:cNvSpPr txBox="1"/>
          <p:nvPr>
            <p:custDataLst>
              <p:tags r:id="rId3"/>
            </p:custDataLst>
          </p:nvPr>
        </p:nvSpPr>
        <p:spPr>
          <a:xfrm>
            <a:off x="638810" y="3371214"/>
            <a:ext cx="5945505" cy="1209675"/>
          </a:xfrm>
          <a:prstGeom prst="rect">
            <a:avLst/>
          </a:prstGeom>
          <a:noFill/>
        </p:spPr>
        <p:txBody>
          <a:bodyPr wrap="square" rtlCol="0">
            <a:spAutoFit/>
          </a:bodyPr>
          <a:lstStyle/>
          <a:p>
            <a:pPr defTabSz="914400">
              <a:lnSpc>
                <a:spcPct val="130000"/>
              </a:lnSpc>
            </a:pPr>
            <a:r>
              <a:rPr lang="zh-CN" altLang="en-US" sz="1400" dirty="0">
                <a:solidFill>
                  <a:prstClr val="black"/>
                </a:solidFill>
                <a:cs typeface="思源黑体 CN Regular" panose="020B0500000000000000" charset="-122"/>
              </a:rPr>
              <a:t>改革开放号角吹响，劳动模范勇立时代潮头，开拓进取，产业工人许振超6次打破集装箱装卸世界纪录，创下令世界惊叹的“振超效率”。他立足本职，干一行、爱一行、精一行，自学成才，苦练技术，练就了一钩准、一钩净、无声响操作等绝活，使“振超效率”享誉全球。</a:t>
            </a:r>
          </a:p>
        </p:txBody>
      </p:sp>
      <p:pic>
        <p:nvPicPr>
          <p:cNvPr id="11" name="图片 10" descr="panoramic-shot-oil-rigs-sea-with-beautiful-sunset_181624-20797(1)"/>
          <p:cNvPicPr>
            <a:picLocks noChangeAspect="1"/>
          </p:cNvPicPr>
          <p:nvPr/>
        </p:nvPicPr>
        <p:blipFill>
          <a:blip r:embed="rId5"/>
          <a:srcRect l="54417" t="2738" r="18270"/>
          <a:stretch>
            <a:fillRect/>
          </a:stretch>
        </p:blipFill>
        <p:spPr>
          <a:xfrm>
            <a:off x="7011670" y="2112010"/>
            <a:ext cx="1346200" cy="3726180"/>
          </a:xfrm>
          <a:custGeom>
            <a:avLst/>
            <a:gdLst/>
            <a:ahLst/>
            <a:cxnLst>
              <a:cxn ang="3">
                <a:pos x="hc" y="t"/>
              </a:cxn>
              <a:cxn ang="cd2">
                <a:pos x="l" y="vc"/>
              </a:cxn>
              <a:cxn ang="cd4">
                <a:pos x="hc" y="b"/>
              </a:cxn>
              <a:cxn ang="0">
                <a:pos x="r" y="vc"/>
              </a:cxn>
            </a:cxnLst>
            <a:rect l="l" t="t" r="r" b="b"/>
            <a:pathLst>
              <a:path w="1951" h="5400">
                <a:moveTo>
                  <a:pt x="976" y="0"/>
                </a:moveTo>
                <a:cubicBezTo>
                  <a:pt x="1514" y="0"/>
                  <a:pt x="1951" y="437"/>
                  <a:pt x="1951" y="976"/>
                </a:cubicBezTo>
                <a:lnTo>
                  <a:pt x="1951" y="4425"/>
                </a:lnTo>
                <a:cubicBezTo>
                  <a:pt x="1951" y="4963"/>
                  <a:pt x="1514" y="5400"/>
                  <a:pt x="976" y="5400"/>
                </a:cubicBezTo>
                <a:cubicBezTo>
                  <a:pt x="437" y="5400"/>
                  <a:pt x="0" y="4963"/>
                  <a:pt x="0" y="4425"/>
                </a:cubicBezTo>
                <a:lnTo>
                  <a:pt x="0" y="976"/>
                </a:lnTo>
                <a:cubicBezTo>
                  <a:pt x="0" y="437"/>
                  <a:pt x="437" y="0"/>
                  <a:pt x="976" y="0"/>
                </a:cubicBezTo>
                <a:close/>
              </a:path>
            </a:pathLst>
          </a:custGeom>
        </p:spPr>
      </p:pic>
      <p:pic>
        <p:nvPicPr>
          <p:cNvPr id="13" name="图片 12" descr="aerial-view-cargo-ship-cargo-container-harbor_335224-1380(1)"/>
          <p:cNvPicPr>
            <a:picLocks noChangeAspect="1"/>
          </p:cNvPicPr>
          <p:nvPr/>
        </p:nvPicPr>
        <p:blipFill>
          <a:blip r:embed="rId6"/>
          <a:srcRect l="33834" t="3924" r="43278" b="1056"/>
          <a:stretch>
            <a:fillRect/>
          </a:stretch>
        </p:blipFill>
        <p:spPr>
          <a:xfrm>
            <a:off x="10192385" y="2112010"/>
            <a:ext cx="1346200" cy="3726180"/>
          </a:xfrm>
          <a:custGeom>
            <a:avLst/>
            <a:gdLst/>
            <a:ahLst/>
            <a:cxnLst>
              <a:cxn ang="3">
                <a:pos x="hc" y="t"/>
              </a:cxn>
              <a:cxn ang="cd2">
                <a:pos x="l" y="vc"/>
              </a:cxn>
              <a:cxn ang="cd4">
                <a:pos x="hc" y="b"/>
              </a:cxn>
              <a:cxn ang="0">
                <a:pos x="r" y="vc"/>
              </a:cxn>
            </a:cxnLst>
            <a:rect l="l" t="t" r="r" b="b"/>
            <a:pathLst>
              <a:path w="1951" h="5400">
                <a:moveTo>
                  <a:pt x="976" y="0"/>
                </a:moveTo>
                <a:cubicBezTo>
                  <a:pt x="1514" y="0"/>
                  <a:pt x="1951" y="437"/>
                  <a:pt x="1951" y="976"/>
                </a:cubicBezTo>
                <a:lnTo>
                  <a:pt x="1951" y="4425"/>
                </a:lnTo>
                <a:cubicBezTo>
                  <a:pt x="1951" y="4963"/>
                  <a:pt x="1514" y="5400"/>
                  <a:pt x="976" y="5400"/>
                </a:cubicBezTo>
                <a:cubicBezTo>
                  <a:pt x="437" y="5400"/>
                  <a:pt x="0" y="4963"/>
                  <a:pt x="0" y="4425"/>
                </a:cubicBezTo>
                <a:lnTo>
                  <a:pt x="0" y="976"/>
                </a:lnTo>
                <a:cubicBezTo>
                  <a:pt x="0" y="437"/>
                  <a:pt x="437" y="0"/>
                  <a:pt x="976" y="0"/>
                </a:cubicBezTo>
                <a:close/>
              </a:path>
            </a:pathLst>
          </a:custGeom>
        </p:spPr>
      </p:pic>
      <p:sp>
        <p:nvSpPr>
          <p:cNvPr id="17" name="文本框 16"/>
          <p:cNvSpPr txBox="1"/>
          <p:nvPr/>
        </p:nvSpPr>
        <p:spPr>
          <a:xfrm>
            <a:off x="1003019" y="2247827"/>
            <a:ext cx="4393440" cy="542925"/>
          </a:xfrm>
          <a:prstGeom prst="rect">
            <a:avLst/>
          </a:prstGeom>
          <a:noFill/>
        </p:spPr>
        <p:txBody>
          <a:bodyPr wrap="square" rtlCol="0">
            <a:noAutofit/>
          </a:bodyPr>
          <a:lstStyle/>
          <a:p>
            <a:pPr defTabSz="914400">
              <a:lnSpc>
                <a:spcPct val="130000"/>
              </a:lnSpc>
            </a:pPr>
            <a:r>
              <a:rPr lang="zh-CN" altLang="en-US" sz="2400" dirty="0">
                <a:solidFill>
                  <a:srgbClr val="E21907"/>
                </a:solidFill>
                <a:latin typeface="庞门正道粗书体" panose="02010600030101010101" charset="-122"/>
                <a:ea typeface="庞门正道粗书体" panose="02010600030101010101" charset="-122"/>
                <a:cs typeface="庞门正道粗书体" panose="02010600030101010101" charset="-122"/>
              </a:rPr>
              <a:t>六次</a:t>
            </a:r>
            <a:r>
              <a:rPr sz="2400" dirty="0" err="1">
                <a:solidFill>
                  <a:srgbClr val="E21907"/>
                </a:solidFill>
                <a:latin typeface="庞门正道粗书体" panose="02010600030101010101" charset="-122"/>
                <a:ea typeface="庞门正道粗书体" panose="02010600030101010101" charset="-122"/>
                <a:cs typeface="庞门正道粗书体" panose="02010600030101010101" charset="-122"/>
              </a:rPr>
              <a:t>打破世界纪录</a:t>
            </a:r>
            <a:r>
              <a:rPr lang="zh-CN" altLang="en-US" sz="2400" dirty="0">
                <a:solidFill>
                  <a:srgbClr val="E21907"/>
                </a:solidFill>
                <a:latin typeface="庞门正道粗书体" panose="02010600030101010101" charset="-122"/>
                <a:ea typeface="庞门正道粗书体" panose="02010600030101010101" charset="-122"/>
                <a:cs typeface="庞门正道粗书体" panose="02010600030101010101" charset="-122"/>
              </a:rPr>
              <a:t>的</a:t>
            </a:r>
            <a:r>
              <a:rPr sz="2400" dirty="0" err="1">
                <a:solidFill>
                  <a:srgbClr val="E21907"/>
                </a:solidFill>
                <a:latin typeface="庞门正道粗书体" panose="02010600030101010101" charset="-122"/>
                <a:ea typeface="庞门正道粗书体" panose="02010600030101010101" charset="-122"/>
                <a:cs typeface="庞门正道粗书体" panose="02010600030101010101" charset="-122"/>
              </a:rPr>
              <a:t>许振超</a:t>
            </a:r>
            <a:r>
              <a:rPr sz="2400" dirty="0">
                <a:solidFill>
                  <a:srgbClr val="E21907"/>
                </a:solidFill>
                <a:latin typeface="庞门正道粗书体" panose="02010600030101010101" charset="-122"/>
                <a:ea typeface="庞门正道粗书体" panose="02010600030101010101" charset="-122"/>
                <a:cs typeface="庞门正道粗书体" panose="02010600030101010101" charset="-122"/>
              </a:rPr>
              <a:t>：</a:t>
            </a:r>
          </a:p>
        </p:txBody>
      </p:sp>
      <p:sp>
        <p:nvSpPr>
          <p:cNvPr id="20" name="圆角矩形 19"/>
          <p:cNvSpPr/>
          <p:nvPr/>
        </p:nvSpPr>
        <p:spPr>
          <a:xfrm>
            <a:off x="8602345" y="2112010"/>
            <a:ext cx="1345565" cy="3728085"/>
          </a:xfrm>
          <a:prstGeom prst="roundRect">
            <a:avLst>
              <a:gd name="adj" fmla="val 50000"/>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5" name="文本框 4"/>
          <p:cNvSpPr txBox="1"/>
          <p:nvPr/>
        </p:nvSpPr>
        <p:spPr>
          <a:xfrm>
            <a:off x="8814435" y="2938145"/>
            <a:ext cx="921385" cy="2075815"/>
          </a:xfrm>
          <a:prstGeom prst="rect">
            <a:avLst/>
          </a:prstGeom>
          <a:noFill/>
        </p:spPr>
        <p:txBody>
          <a:bodyPr vert="eaVert" wrap="square" rtlCol="0">
            <a:spAutoFit/>
          </a:bodyPr>
          <a:lstStyle/>
          <a:p>
            <a:pPr defTabSz="914400"/>
            <a:r>
              <a:rPr lang="zh-CN" altLang="en-US" sz="2400">
                <a:solidFill>
                  <a:srgbClr val="FFD699"/>
                </a:solidFill>
                <a:latin typeface="庞门正道粗书体" panose="02010600030101010101" charset="-122"/>
                <a:ea typeface="庞门正道粗书体" panose="02010600030101010101" charset="-122"/>
                <a:cs typeface="庞门正道粗书体" panose="02010600030101010101" charset="-122"/>
              </a:rPr>
              <a:t>伟大出自平凡</a:t>
            </a:r>
            <a:r>
              <a:rPr lang="en-US" altLang="zh-CN" sz="2400">
                <a:solidFill>
                  <a:srgbClr val="FFD699"/>
                </a:solidFill>
                <a:latin typeface="庞门正道粗书体" panose="02010600030101010101" charset="-122"/>
                <a:ea typeface="庞门正道粗书体" panose="02010600030101010101" charset="-122"/>
                <a:cs typeface="庞门正道粗书体" panose="02010600030101010101" charset="-122"/>
              </a:rPr>
              <a:t> </a:t>
            </a:r>
            <a:r>
              <a:rPr lang="zh-CN" altLang="en-US" sz="2400">
                <a:solidFill>
                  <a:srgbClr val="FFD699"/>
                </a:solidFill>
                <a:latin typeface="庞门正道粗书体" panose="02010600030101010101" charset="-122"/>
                <a:ea typeface="庞门正道粗书体" panose="02010600030101010101" charset="-122"/>
                <a:cs typeface="庞门正道粗书体" panose="02010600030101010101" charset="-122"/>
              </a:rPr>
              <a:t>英雄来自人民</a:t>
            </a:r>
          </a:p>
        </p:txBody>
      </p:sp>
      <p:sp>
        <p:nvSpPr>
          <p:cNvPr id="6" name="圆角矩形 5"/>
          <p:cNvSpPr/>
          <p:nvPr/>
        </p:nvSpPr>
        <p:spPr>
          <a:xfrm>
            <a:off x="7012305" y="2110105"/>
            <a:ext cx="1345565" cy="3728085"/>
          </a:xfrm>
          <a:prstGeom prst="roundRect">
            <a:avLst>
              <a:gd name="adj" fmla="val 50000"/>
            </a:avLst>
          </a:prstGeom>
          <a:gradFill>
            <a:gsLst>
              <a:gs pos="99000">
                <a:srgbClr val="E21907">
                  <a:alpha val="41000"/>
                </a:srgbClr>
              </a:gs>
              <a:gs pos="0">
                <a:srgbClr val="E21907"/>
              </a:gs>
              <a:gs pos="47000">
                <a:srgbClr val="E21907">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7" name="圆角矩形 6"/>
          <p:cNvSpPr/>
          <p:nvPr/>
        </p:nvSpPr>
        <p:spPr>
          <a:xfrm>
            <a:off x="10179685" y="2110105"/>
            <a:ext cx="1345565" cy="3728085"/>
          </a:xfrm>
          <a:prstGeom prst="roundRect">
            <a:avLst>
              <a:gd name="adj" fmla="val 50000"/>
            </a:avLst>
          </a:prstGeom>
          <a:gradFill>
            <a:gsLst>
              <a:gs pos="99000">
                <a:srgbClr val="E21907">
                  <a:alpha val="41000"/>
                </a:srgbClr>
              </a:gs>
              <a:gs pos="0">
                <a:srgbClr val="E21907"/>
              </a:gs>
              <a:gs pos="47000">
                <a:srgbClr val="E21907">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Tree>
    <p:custDataLst>
      <p:tags r:id="rId1"/>
    </p:custDataLst>
    <p:extLst>
      <p:ext uri="{BB962C8B-B14F-4D97-AF65-F5344CB8AC3E}">
        <p14:creationId xmlns:p14="http://schemas.microsoft.com/office/powerpoint/2010/main" val="124746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selective-focus-electricians-are-fixing-power-transmission-line-electricity-pole_1150-6115(1)"/>
          <p:cNvPicPr>
            <a:picLocks noChangeAspect="1"/>
          </p:cNvPicPr>
          <p:nvPr/>
        </p:nvPicPr>
        <p:blipFill>
          <a:blip r:embed="rId8"/>
          <a:srcRect l="13558" t="4288" r="3952" b="4370"/>
          <a:stretch>
            <a:fillRect/>
          </a:stretch>
        </p:blipFill>
        <p:spPr>
          <a:xfrm>
            <a:off x="8471535" y="4053205"/>
            <a:ext cx="2982595" cy="2030730"/>
          </a:xfrm>
          <a:custGeom>
            <a:avLst/>
            <a:gdLst/>
            <a:ahLst/>
            <a:cxnLst>
              <a:cxn ang="3">
                <a:pos x="hc" y="t"/>
              </a:cxn>
              <a:cxn ang="cd2">
                <a:pos x="l" y="vc"/>
              </a:cxn>
              <a:cxn ang="cd4">
                <a:pos x="hc" y="b"/>
              </a:cxn>
              <a:cxn ang="0">
                <a:pos x="r" y="vc"/>
              </a:cxn>
            </a:cxnLst>
            <a:rect l="l" t="t" r="r" b="b"/>
            <a:pathLst>
              <a:path w="4697" h="3344">
                <a:moveTo>
                  <a:pt x="134" y="0"/>
                </a:moveTo>
                <a:lnTo>
                  <a:pt x="4563" y="0"/>
                </a:lnTo>
                <a:cubicBezTo>
                  <a:pt x="4637" y="0"/>
                  <a:pt x="4697" y="60"/>
                  <a:pt x="4697" y="134"/>
                </a:cubicBezTo>
                <a:lnTo>
                  <a:pt x="4697" y="3210"/>
                </a:lnTo>
                <a:cubicBezTo>
                  <a:pt x="4697" y="3284"/>
                  <a:pt x="4637" y="3344"/>
                  <a:pt x="4563" y="3344"/>
                </a:cubicBezTo>
                <a:lnTo>
                  <a:pt x="134" y="3344"/>
                </a:lnTo>
                <a:cubicBezTo>
                  <a:pt x="60" y="3344"/>
                  <a:pt x="0" y="3284"/>
                  <a:pt x="0" y="3210"/>
                </a:cubicBezTo>
                <a:lnTo>
                  <a:pt x="0" y="134"/>
                </a:lnTo>
                <a:cubicBezTo>
                  <a:pt x="0" y="60"/>
                  <a:pt x="60" y="0"/>
                  <a:pt x="134" y="0"/>
                </a:cubicBezTo>
                <a:close/>
              </a:path>
            </a:pathLst>
          </a:custGeom>
        </p:spPr>
      </p:pic>
      <p:sp>
        <p:nvSpPr>
          <p:cNvPr id="2" name="文本框 1"/>
          <p:cNvSpPr txBox="1"/>
          <p:nvPr>
            <p:custDataLst>
              <p:tags r:id="rId2"/>
            </p:custDataLst>
          </p:nvPr>
        </p:nvSpPr>
        <p:spPr>
          <a:xfrm>
            <a:off x="4354195" y="626745"/>
            <a:ext cx="4729844"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爱岗敬业 争创一流</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3" name="文本框 2"/>
          <p:cNvSpPr txBox="1"/>
          <p:nvPr/>
        </p:nvSpPr>
        <p:spPr>
          <a:xfrm>
            <a:off x="4086225" y="2423795"/>
            <a:ext cx="7200000" cy="929640"/>
          </a:xfrm>
          <a:prstGeom prst="rect">
            <a:avLst/>
          </a:prstGeom>
          <a:noFill/>
        </p:spPr>
        <p:txBody>
          <a:bodyPr wrap="square" rtlCol="0">
            <a:spAutoFit/>
          </a:bodyPr>
          <a:lstStyle/>
          <a:p>
            <a:pPr defTabSz="914400">
              <a:lnSpc>
                <a:spcPct val="130000"/>
              </a:lnSpc>
              <a:spcAft>
                <a:spcPts val="700"/>
              </a:spcAft>
            </a:pPr>
            <a:r>
              <a:rPr lang="zh-CN" altLang="en-US" sz="1400">
                <a:solidFill>
                  <a:prstClr val="black"/>
                </a:solidFill>
                <a:cs typeface="思源黑体 CN Regular" panose="020B0500000000000000" charset="-122"/>
              </a:rPr>
              <a:t>1微米有多细？一根头发丝的1/60！把模具精度控制在1微米之内，是全国劳模、某股份有限公司高级技师陈亮的拿手绝活。“再仔细一点点，离1微米的精度就能更近一点点！”为了更好应对每一次挑战，陈亮为自己立下了这样一条工作准则。</a:t>
            </a:r>
          </a:p>
        </p:txBody>
      </p:sp>
      <p:sp>
        <p:nvSpPr>
          <p:cNvPr id="4" name="文本框 3"/>
          <p:cNvSpPr txBox="1"/>
          <p:nvPr/>
        </p:nvSpPr>
        <p:spPr>
          <a:xfrm>
            <a:off x="861695" y="4672965"/>
            <a:ext cx="7266305" cy="1209675"/>
          </a:xfrm>
          <a:prstGeom prst="rect">
            <a:avLst/>
          </a:prstGeom>
          <a:noFill/>
        </p:spPr>
        <p:txBody>
          <a:bodyPr wrap="square" rtlCol="0">
            <a:spAutoFit/>
          </a:bodyPr>
          <a:lstStyle/>
          <a:p>
            <a:pPr defTabSz="914400">
              <a:lnSpc>
                <a:spcPct val="130000"/>
              </a:lnSpc>
              <a:spcAft>
                <a:spcPts val="700"/>
              </a:spcAft>
            </a:pPr>
            <a:r>
              <a:rPr lang="zh-CN" altLang="en-US" sz="1400">
                <a:solidFill>
                  <a:prstClr val="black"/>
                </a:solidFill>
                <a:cs typeface="思源黑体 CN Regular" panose="020B0500000000000000" charset="-122"/>
              </a:rPr>
              <a:t>叶志成是浙江省劳模、国网某供电公司线路安装队队长，自1986年参加工作以来，在电网建设一线岗位上一干就是35年。在电网建设任务极其繁重的时候，他每天起早摸黑，跋山涉水，放弃节假日休息时间，与施工队员一起拉线、排杆、立杆……在野外常常一待就是十几个小时。“苦一点累一点不算什么，要紧的是按时保质保量完成每一个施工任务。”</a:t>
            </a:r>
          </a:p>
        </p:txBody>
      </p:sp>
      <p:sp>
        <p:nvSpPr>
          <p:cNvPr id="5" name="圆角矩形 4"/>
          <p:cNvSpPr/>
          <p:nvPr/>
        </p:nvSpPr>
        <p:spPr>
          <a:xfrm>
            <a:off x="643255" y="1785620"/>
            <a:ext cx="10810875" cy="1851660"/>
          </a:xfrm>
          <a:prstGeom prst="roundRect">
            <a:avLst>
              <a:gd name="adj" fmla="val 4012"/>
            </a:avLst>
          </a:prstGeom>
          <a:noFill/>
          <a:ln>
            <a:gradFill>
              <a:gsLst>
                <a:gs pos="0">
                  <a:srgbClr val="E21907"/>
                </a:gs>
                <a:gs pos="84000">
                  <a:srgbClr val="E21907">
                    <a:alpha val="0"/>
                  </a:srgbClr>
                </a:gs>
              </a:gsLst>
              <a:lin ang="108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6" name="圆角矩形 5"/>
          <p:cNvSpPr/>
          <p:nvPr/>
        </p:nvSpPr>
        <p:spPr>
          <a:xfrm flipH="1">
            <a:off x="643255" y="4034790"/>
            <a:ext cx="10810875" cy="2075815"/>
          </a:xfrm>
          <a:prstGeom prst="roundRect">
            <a:avLst>
              <a:gd name="adj" fmla="val 4012"/>
            </a:avLst>
          </a:prstGeom>
          <a:noFill/>
          <a:ln>
            <a:gradFill>
              <a:gsLst>
                <a:gs pos="0">
                  <a:srgbClr val="E21907"/>
                </a:gs>
                <a:gs pos="84000">
                  <a:srgbClr val="E21907">
                    <a:alpha val="0"/>
                  </a:srgbClr>
                </a:gs>
              </a:gsLst>
              <a:lin ang="108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pic>
        <p:nvPicPr>
          <p:cNvPr id="7" name="图片 6" descr="interior-view-steel-factory_1359-191(1)"/>
          <p:cNvPicPr>
            <a:picLocks noChangeAspect="1"/>
          </p:cNvPicPr>
          <p:nvPr/>
        </p:nvPicPr>
        <p:blipFill>
          <a:blip r:embed="rId9"/>
          <a:srcRect l="3360" t="9721" r="5806" b="9748"/>
          <a:stretch>
            <a:fillRect/>
          </a:stretch>
        </p:blipFill>
        <p:spPr>
          <a:xfrm>
            <a:off x="643255" y="1804670"/>
            <a:ext cx="3159125" cy="1791970"/>
          </a:xfrm>
          <a:custGeom>
            <a:avLst/>
            <a:gdLst/>
            <a:ahLst/>
            <a:cxnLst>
              <a:cxn ang="3">
                <a:pos x="hc" y="t"/>
              </a:cxn>
              <a:cxn ang="cd2">
                <a:pos x="l" y="vc"/>
              </a:cxn>
              <a:cxn ang="cd4">
                <a:pos x="hc" y="b"/>
              </a:cxn>
              <a:cxn ang="0">
                <a:pos x="r" y="vc"/>
              </a:cxn>
            </a:cxnLst>
            <a:rect l="l" t="t" r="r" b="b"/>
            <a:pathLst>
              <a:path w="4975" h="2941">
                <a:moveTo>
                  <a:pt x="118" y="0"/>
                </a:moveTo>
                <a:lnTo>
                  <a:pt x="4857" y="0"/>
                </a:lnTo>
                <a:cubicBezTo>
                  <a:pt x="4922" y="0"/>
                  <a:pt x="4975" y="53"/>
                  <a:pt x="4975" y="118"/>
                </a:cubicBezTo>
                <a:lnTo>
                  <a:pt x="4975" y="2823"/>
                </a:lnTo>
                <a:cubicBezTo>
                  <a:pt x="4975" y="2888"/>
                  <a:pt x="4922" y="2941"/>
                  <a:pt x="4857" y="2941"/>
                </a:cubicBezTo>
                <a:lnTo>
                  <a:pt x="118" y="2941"/>
                </a:lnTo>
                <a:cubicBezTo>
                  <a:pt x="53" y="2941"/>
                  <a:pt x="0" y="2888"/>
                  <a:pt x="0" y="2823"/>
                </a:cubicBezTo>
                <a:lnTo>
                  <a:pt x="0" y="118"/>
                </a:lnTo>
                <a:cubicBezTo>
                  <a:pt x="0" y="53"/>
                  <a:pt x="53" y="0"/>
                  <a:pt x="118" y="0"/>
                </a:cubicBezTo>
                <a:close/>
              </a:path>
            </a:pathLst>
          </a:custGeom>
        </p:spPr>
      </p:pic>
      <p:sp>
        <p:nvSpPr>
          <p:cNvPr id="11" name="圆角矩形 10"/>
          <p:cNvSpPr/>
          <p:nvPr>
            <p:custDataLst>
              <p:tags r:id="rId3"/>
            </p:custDataLst>
          </p:nvPr>
        </p:nvSpPr>
        <p:spPr>
          <a:xfrm>
            <a:off x="652780" y="1805305"/>
            <a:ext cx="3149600" cy="1790700"/>
          </a:xfrm>
          <a:prstGeom prst="roundRect">
            <a:avLst>
              <a:gd name="adj" fmla="val 1669"/>
            </a:avLst>
          </a:prstGeom>
          <a:gradFill>
            <a:gsLst>
              <a:gs pos="0">
                <a:srgbClr val="E21907">
                  <a:alpha val="53000"/>
                </a:srgbClr>
              </a:gs>
              <a:gs pos="98000">
                <a:srgbClr val="E21907">
                  <a:alpha val="21000"/>
                </a:srgbClr>
              </a:gs>
              <a:gs pos="35000">
                <a:srgbClr val="E21907">
                  <a:alpha val="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2" name="圆角矩形 11"/>
          <p:cNvSpPr/>
          <p:nvPr>
            <p:custDataLst>
              <p:tags r:id="rId4"/>
            </p:custDataLst>
          </p:nvPr>
        </p:nvSpPr>
        <p:spPr>
          <a:xfrm>
            <a:off x="8471535" y="4052570"/>
            <a:ext cx="2982595" cy="2031365"/>
          </a:xfrm>
          <a:prstGeom prst="roundRect">
            <a:avLst>
              <a:gd name="adj" fmla="val 3299"/>
            </a:avLst>
          </a:prstGeom>
          <a:gradFill>
            <a:gsLst>
              <a:gs pos="0">
                <a:srgbClr val="E21907">
                  <a:alpha val="53000"/>
                </a:srgbClr>
              </a:gs>
              <a:gs pos="98000">
                <a:srgbClr val="E21907">
                  <a:alpha val="21000"/>
                </a:srgbClr>
              </a:gs>
              <a:gs pos="35000">
                <a:srgbClr val="E21907">
                  <a:alpha val="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思源黑体 CN Regular" panose="020B0500000000000000" charset="-122"/>
            </a:endParaRPr>
          </a:p>
        </p:txBody>
      </p:sp>
      <p:sp>
        <p:nvSpPr>
          <p:cNvPr id="16" name="文本框 15"/>
          <p:cNvSpPr txBox="1"/>
          <p:nvPr>
            <p:custDataLst>
              <p:tags r:id="rId5"/>
            </p:custDataLst>
          </p:nvPr>
        </p:nvSpPr>
        <p:spPr>
          <a:xfrm>
            <a:off x="4086225" y="1880870"/>
            <a:ext cx="4064000" cy="542925"/>
          </a:xfrm>
          <a:prstGeom prst="rect">
            <a:avLst/>
          </a:prstGeom>
          <a:noFill/>
        </p:spPr>
        <p:txBody>
          <a:bodyPr wrap="square" rtlCol="0">
            <a:noAutofit/>
          </a:bodyPr>
          <a:lstStyle/>
          <a:p>
            <a:pPr defTabSz="914400">
              <a:lnSpc>
                <a:spcPct val="130000"/>
              </a:lnSpc>
            </a:pPr>
            <a:r>
              <a:rPr sz="2400">
                <a:solidFill>
                  <a:srgbClr val="E21907"/>
                </a:solidFill>
                <a:latin typeface="庞门正道粗书体" panose="02010600030101010101" charset="-122"/>
                <a:ea typeface="庞门正道粗书体" panose="02010600030101010101" charset="-122"/>
                <a:cs typeface="庞门正道粗书体" panose="02010600030101010101" charset="-122"/>
              </a:rPr>
              <a:t>高级技师陈亮</a:t>
            </a:r>
            <a:r>
              <a:rPr lang="zh-CN" altLang="en-US" sz="2400">
                <a:solidFill>
                  <a:srgbClr val="E21907"/>
                </a:solidFill>
                <a:latin typeface="庞门正道粗书体" panose="02010600030101010101" charset="-122"/>
                <a:ea typeface="庞门正道粗书体" panose="02010600030101010101" charset="-122"/>
                <a:cs typeface="庞门正道粗书体" panose="02010600030101010101" charset="-122"/>
              </a:rPr>
              <a:t>：</a:t>
            </a:r>
          </a:p>
        </p:txBody>
      </p:sp>
      <p:sp>
        <p:nvSpPr>
          <p:cNvPr id="8" name="文本框 7"/>
          <p:cNvSpPr txBox="1"/>
          <p:nvPr>
            <p:custDataLst>
              <p:tags r:id="rId6"/>
            </p:custDataLst>
          </p:nvPr>
        </p:nvSpPr>
        <p:spPr>
          <a:xfrm>
            <a:off x="861695" y="4179570"/>
            <a:ext cx="4064000" cy="542925"/>
          </a:xfrm>
          <a:prstGeom prst="rect">
            <a:avLst/>
          </a:prstGeom>
          <a:noFill/>
        </p:spPr>
        <p:txBody>
          <a:bodyPr wrap="square" rtlCol="0">
            <a:noAutofit/>
          </a:bodyPr>
          <a:lstStyle/>
          <a:p>
            <a:pPr defTabSz="914400">
              <a:lnSpc>
                <a:spcPct val="130000"/>
              </a:lnSpc>
            </a:pPr>
            <a:r>
              <a:rPr lang="zh-CN" altLang="en-US" sz="2400">
                <a:solidFill>
                  <a:srgbClr val="E21907"/>
                </a:solidFill>
                <a:latin typeface="庞门正道粗书体" panose="02010600030101010101" charset="-122"/>
                <a:ea typeface="庞门正道粗书体" panose="02010600030101010101" charset="-122"/>
                <a:cs typeface="庞门正道粗书体" panose="02010600030101010101" charset="-122"/>
              </a:rPr>
              <a:t>电网一线叶志成：</a:t>
            </a:r>
          </a:p>
        </p:txBody>
      </p:sp>
    </p:spTree>
    <p:custDataLst>
      <p:tags r:id="rId1"/>
    </p:custDataLst>
    <p:extLst>
      <p:ext uri="{BB962C8B-B14F-4D97-AF65-F5344CB8AC3E}">
        <p14:creationId xmlns:p14="http://schemas.microsoft.com/office/powerpoint/2010/main" val="3020531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4354195" y="626745"/>
            <a:ext cx="4879746" cy="646331"/>
          </a:xfrm>
          <a:prstGeom prst="rect">
            <a:avLst/>
          </a:prstGeom>
          <a:noFill/>
        </p:spPr>
        <p:txBody>
          <a:bodyPr wrap="square" rtlCol="0">
            <a:spAutoFit/>
          </a:bodyPr>
          <a:lstStyle/>
          <a:p>
            <a:pPr algn="dist" defTabSz="914400"/>
            <a:r>
              <a:rPr lang="zh-CN" altLang="en-US" sz="3600" dirty="0" smtClean="0">
                <a:solidFill>
                  <a:srgbClr val="E21907"/>
                </a:solidFill>
                <a:latin typeface="微软雅黑" panose="020B0503020204020204" pitchFamily="34" charset="-122"/>
                <a:ea typeface="微软雅黑" panose="020B0503020204020204" pitchFamily="34" charset="-122"/>
                <a:cs typeface="思源黑体 CN Regular" panose="020B0500000000000000" charset="-122"/>
              </a:rPr>
              <a:t>艰苦奋斗 勇于创新</a:t>
            </a:r>
            <a:endParaRPr lang="zh-CN" altLang="en-US" sz="3600" dirty="0">
              <a:solidFill>
                <a:srgbClr val="E21907"/>
              </a:solidFill>
              <a:latin typeface="微软雅黑" panose="020B0503020204020204" pitchFamily="34" charset="-122"/>
              <a:ea typeface="微软雅黑" panose="020B0503020204020204" pitchFamily="34" charset="-122"/>
              <a:cs typeface="思源黑体 CN Regular" panose="020B0500000000000000" charset="-122"/>
            </a:endParaRPr>
          </a:p>
        </p:txBody>
      </p:sp>
      <p:sp>
        <p:nvSpPr>
          <p:cNvPr id="10" name="文本框 9"/>
          <p:cNvSpPr txBox="1"/>
          <p:nvPr>
            <p:custDataLst>
              <p:tags r:id="rId3"/>
            </p:custDataLst>
          </p:nvPr>
        </p:nvSpPr>
        <p:spPr>
          <a:xfrm>
            <a:off x="4720590" y="2331720"/>
            <a:ext cx="6794500" cy="650240"/>
          </a:xfrm>
          <a:prstGeom prst="rect">
            <a:avLst/>
          </a:prstGeom>
          <a:noFill/>
        </p:spPr>
        <p:txBody>
          <a:bodyPr wrap="square" rtlCol="0">
            <a:spAutoFit/>
          </a:bodyPr>
          <a:lstStyle/>
          <a:p>
            <a:pPr algn="just" defTabSz="914400">
              <a:lnSpc>
                <a:spcPct val="130000"/>
              </a:lnSpc>
              <a:spcAft>
                <a:spcPts val="900"/>
              </a:spcAft>
            </a:pPr>
            <a:r>
              <a:rPr lang="zh-CN" altLang="en-US" sz="1400" dirty="0">
                <a:solidFill>
                  <a:prstClr val="black"/>
                </a:solidFill>
                <a:cs typeface="思源黑体 CN Regular" panose="020B0500000000000000" charset="-122"/>
              </a:rPr>
              <a:t>在我党领导人民进行革命斗争中，涌现出了一批批“劳动英雄”，“边区工人”赵占魁就是其中一位英雄。</a:t>
            </a:r>
          </a:p>
        </p:txBody>
      </p:sp>
      <p:sp>
        <p:nvSpPr>
          <p:cNvPr id="16" name="文本框 15"/>
          <p:cNvSpPr txBox="1"/>
          <p:nvPr>
            <p:custDataLst>
              <p:tags r:id="rId4"/>
            </p:custDataLst>
          </p:nvPr>
        </p:nvSpPr>
        <p:spPr>
          <a:xfrm>
            <a:off x="760730" y="2214880"/>
            <a:ext cx="2800350" cy="1141730"/>
          </a:xfrm>
          <a:prstGeom prst="rect">
            <a:avLst/>
          </a:prstGeom>
          <a:noFill/>
        </p:spPr>
        <p:txBody>
          <a:bodyPr wrap="square" rtlCol="0">
            <a:prstTxWarp prst="textArchUp">
              <a:avLst/>
            </a:prstTxWarp>
            <a:noAutofit/>
          </a:bodyPr>
          <a:lstStyle/>
          <a:p>
            <a:pPr algn="ctr" defTabSz="914400"/>
            <a:r>
              <a:rPr lang="en-US" altLang="zh-CN" sz="2200" dirty="0">
                <a:solidFill>
                  <a:srgbClr val="E21907"/>
                </a:solidFill>
                <a:latin typeface="庞门正道粗书体" panose="02010600030101010101" charset="-122"/>
                <a:ea typeface="庞门正道粗书体" panose="02010600030101010101" charset="-122"/>
                <a:cs typeface="庞门正道粗书体" panose="02010600030101010101" charset="-122"/>
              </a:rPr>
              <a:t>1950</a:t>
            </a:r>
            <a:r>
              <a:rPr lang="zh-CN" altLang="en-US" sz="2200" dirty="0">
                <a:solidFill>
                  <a:srgbClr val="E21907"/>
                </a:solidFill>
                <a:latin typeface="庞门正道粗书体" panose="02010600030101010101" charset="-122"/>
                <a:ea typeface="庞门正道粗书体" panose="02010600030101010101" charset="-122"/>
                <a:cs typeface="庞门正道粗书体" panose="02010600030101010101" charset="-122"/>
              </a:rPr>
              <a:t>年劳模：</a:t>
            </a:r>
            <a:r>
              <a:rPr lang="en-US" altLang="zh-CN" sz="2200" dirty="0" err="1">
                <a:solidFill>
                  <a:srgbClr val="E21907"/>
                </a:solidFill>
                <a:latin typeface="庞门正道粗书体" panose="02010600030101010101" charset="-122"/>
                <a:ea typeface="庞门正道粗书体" panose="02010600030101010101" charset="-122"/>
                <a:cs typeface="庞门正道粗书体" panose="02010600030101010101" charset="-122"/>
              </a:rPr>
              <a:t>赵占魁</a:t>
            </a:r>
            <a:endParaRPr lang="en-US" altLang="zh-CN" sz="2200" dirty="0">
              <a:solidFill>
                <a:srgbClr val="E21907"/>
              </a:solidFill>
              <a:latin typeface="庞门正道粗书体" panose="02010600030101010101" charset="-122"/>
              <a:ea typeface="庞门正道粗书体" panose="02010600030101010101" charset="-122"/>
              <a:cs typeface="庞门正道粗书体" panose="02010600030101010101" charset="-122"/>
            </a:endParaRPr>
          </a:p>
        </p:txBody>
      </p:sp>
      <p:pic>
        <p:nvPicPr>
          <p:cNvPr id="26" name="图片 25" descr="vertical-shot-adult-industrial-worker-uniforms-melting-metal-factory_181624-56979(1)"/>
          <p:cNvPicPr>
            <a:picLocks noChangeAspect="1"/>
          </p:cNvPicPr>
          <p:nvPr>
            <p:custDataLst>
              <p:tags r:id="rId5"/>
            </p:custDataLst>
          </p:nvPr>
        </p:nvPicPr>
        <p:blipFill>
          <a:blip r:embed="rId9"/>
          <a:srcRect l="2017" t="18193" b="3442"/>
          <a:stretch>
            <a:fillRect/>
          </a:stretch>
        </p:blipFill>
        <p:spPr>
          <a:xfrm>
            <a:off x="665480" y="2538730"/>
            <a:ext cx="3067050" cy="3067050"/>
          </a:xfrm>
          <a:custGeom>
            <a:avLst/>
            <a:gdLst/>
            <a:ahLst/>
            <a:cxnLst>
              <a:cxn ang="3">
                <a:pos x="hc" y="t"/>
              </a:cxn>
              <a:cxn ang="cd2">
                <a:pos x="l" y="vc"/>
              </a:cxn>
              <a:cxn ang="cd4">
                <a:pos x="hc" y="b"/>
              </a:cxn>
              <a:cxn ang="0">
                <a:pos x="r" y="vc"/>
              </a:cxn>
            </a:cxnLst>
            <a:rect l="l" t="t" r="r" b="b"/>
            <a:pathLst>
              <a:path w="5100" h="5100">
                <a:moveTo>
                  <a:pt x="2550" y="0"/>
                </a:moveTo>
                <a:cubicBezTo>
                  <a:pt x="3958" y="0"/>
                  <a:pt x="5100" y="1142"/>
                  <a:pt x="5100" y="2550"/>
                </a:cubicBezTo>
                <a:cubicBezTo>
                  <a:pt x="5100" y="3958"/>
                  <a:pt x="3958" y="5100"/>
                  <a:pt x="2550" y="5100"/>
                </a:cubicBezTo>
                <a:cubicBezTo>
                  <a:pt x="1142" y="5100"/>
                  <a:pt x="0" y="3958"/>
                  <a:pt x="0" y="2550"/>
                </a:cubicBezTo>
                <a:cubicBezTo>
                  <a:pt x="0" y="1142"/>
                  <a:pt x="1142" y="0"/>
                  <a:pt x="2550" y="0"/>
                </a:cubicBezTo>
                <a:close/>
              </a:path>
            </a:pathLst>
          </a:custGeom>
        </p:spPr>
      </p:pic>
      <p:sp>
        <p:nvSpPr>
          <p:cNvPr id="5" name="椭圆 4"/>
          <p:cNvSpPr/>
          <p:nvPr/>
        </p:nvSpPr>
        <p:spPr>
          <a:xfrm>
            <a:off x="3646805" y="2331720"/>
            <a:ext cx="814070" cy="81407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6" name="椭圆 5"/>
          <p:cNvSpPr/>
          <p:nvPr/>
        </p:nvSpPr>
        <p:spPr>
          <a:xfrm>
            <a:off x="3896995" y="3515995"/>
            <a:ext cx="814070" cy="81407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7" name="椭圆 6"/>
          <p:cNvSpPr/>
          <p:nvPr/>
        </p:nvSpPr>
        <p:spPr>
          <a:xfrm>
            <a:off x="3554095" y="4824095"/>
            <a:ext cx="814070" cy="814070"/>
          </a:xfrm>
          <a:prstGeom prst="ellipse">
            <a:avLst/>
          </a:prstGeom>
          <a:gradFill>
            <a:gsLst>
              <a:gs pos="0">
                <a:srgbClr val="E21907">
                  <a:lumMod val="80000"/>
                </a:srgbClr>
              </a:gs>
              <a:gs pos="29000">
                <a:srgbClr val="E21907"/>
              </a:gs>
              <a:gs pos="72000">
                <a:srgbClr val="E21907"/>
              </a:gs>
              <a:gs pos="100000">
                <a:srgbClr val="E21907">
                  <a:lumMod val="8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
        <p:nvSpPr>
          <p:cNvPr id="9" name="文本框 8"/>
          <p:cNvSpPr txBox="1"/>
          <p:nvPr>
            <p:custDataLst>
              <p:tags r:id="rId6"/>
            </p:custDataLst>
          </p:nvPr>
        </p:nvSpPr>
        <p:spPr>
          <a:xfrm>
            <a:off x="4892040" y="3596640"/>
            <a:ext cx="6623050" cy="650240"/>
          </a:xfrm>
          <a:prstGeom prst="rect">
            <a:avLst/>
          </a:prstGeom>
          <a:noFill/>
        </p:spPr>
        <p:txBody>
          <a:bodyPr wrap="square" rtlCol="0">
            <a:spAutoFit/>
          </a:bodyPr>
          <a:lstStyle/>
          <a:p>
            <a:pPr algn="just" defTabSz="914400">
              <a:lnSpc>
                <a:spcPct val="130000"/>
              </a:lnSpc>
              <a:spcAft>
                <a:spcPts val="900"/>
              </a:spcAft>
            </a:pPr>
            <a:r>
              <a:rPr lang="zh-CN" altLang="en-US" sz="1400" dirty="0">
                <a:solidFill>
                  <a:prstClr val="black"/>
                </a:solidFill>
                <a:cs typeface="思源黑体 CN Regular" panose="020B0500000000000000" charset="-122"/>
              </a:rPr>
              <a:t>赵占魁（1896-1973），男，原陕甘宁边区农具厂工人，被称为中国式的“斯达汉诺夫”，1950年全国劳模。他先后被授予“特等劳动英雄”等称号。</a:t>
            </a:r>
          </a:p>
        </p:txBody>
      </p:sp>
      <p:sp>
        <p:nvSpPr>
          <p:cNvPr id="11" name="文本框 10"/>
          <p:cNvSpPr txBox="1"/>
          <p:nvPr>
            <p:custDataLst>
              <p:tags r:id="rId7"/>
            </p:custDataLst>
          </p:nvPr>
        </p:nvSpPr>
        <p:spPr>
          <a:xfrm>
            <a:off x="4720590" y="4955540"/>
            <a:ext cx="6794500" cy="650240"/>
          </a:xfrm>
          <a:prstGeom prst="rect">
            <a:avLst/>
          </a:prstGeom>
          <a:noFill/>
        </p:spPr>
        <p:txBody>
          <a:bodyPr wrap="square" rtlCol="0">
            <a:spAutoFit/>
          </a:bodyPr>
          <a:lstStyle/>
          <a:p>
            <a:pPr algn="just" defTabSz="914400">
              <a:lnSpc>
                <a:spcPct val="130000"/>
              </a:lnSpc>
              <a:spcAft>
                <a:spcPts val="900"/>
              </a:spcAft>
            </a:pPr>
            <a:r>
              <a:rPr lang="zh-CN" altLang="en-US" sz="1400">
                <a:solidFill>
                  <a:prstClr val="black"/>
                </a:solidFill>
                <a:cs typeface="思源黑体 CN Regular" panose="020B0500000000000000" charset="-122"/>
              </a:rPr>
              <a:t>他穿着湿棉袄在高达2000摄氏度的熔炉前工作，终日汗流浃背，从不叫苦叫累；他做这些时，没有任何防护措施，每天早出晚归，钻研技术改进工艺，提高产品质量。</a:t>
            </a:r>
          </a:p>
        </p:txBody>
      </p:sp>
      <p:pic>
        <p:nvPicPr>
          <p:cNvPr id="12" name="图片 11" descr="挂历"/>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875088" y="2560003"/>
            <a:ext cx="357505" cy="357505"/>
          </a:xfrm>
          <a:prstGeom prst="rect">
            <a:avLst/>
          </a:prstGeom>
        </p:spPr>
      </p:pic>
      <p:pic>
        <p:nvPicPr>
          <p:cNvPr id="13" name="图片 12" descr="农民"/>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134803" y="3743643"/>
            <a:ext cx="357505" cy="357505"/>
          </a:xfrm>
          <a:prstGeom prst="rect">
            <a:avLst/>
          </a:prstGeom>
        </p:spPr>
      </p:pic>
      <p:pic>
        <p:nvPicPr>
          <p:cNvPr id="14" name="图片 13" descr="进步勋章"/>
          <p:cNvPicPr>
            <a:picLocks noChangeAspect="1"/>
          </p:cNvPicPr>
          <p:nvPr/>
        </p:nvPicPr>
        <p:blipFill>
          <a:blip r:embed="rId14">
            <a:extLst>
              <a:ext uri="{96DAC541-7B7A-43D3-8B79-37D633B846F1}">
                <asvg:svgBlip xmlns:asvg="http://schemas.microsoft.com/office/drawing/2016/SVG/main" xmlns="" r:embed="rId15"/>
              </a:ext>
            </a:extLst>
          </a:blip>
          <a:stretch>
            <a:fillRect/>
          </a:stretch>
        </p:blipFill>
        <p:spPr>
          <a:xfrm>
            <a:off x="3782378" y="5052378"/>
            <a:ext cx="357505" cy="357505"/>
          </a:xfrm>
          <a:prstGeom prst="rect">
            <a:avLst/>
          </a:prstGeom>
        </p:spPr>
      </p:pic>
      <p:sp>
        <p:nvSpPr>
          <p:cNvPr id="3" name="椭圆 2"/>
          <p:cNvSpPr/>
          <p:nvPr/>
        </p:nvSpPr>
        <p:spPr>
          <a:xfrm>
            <a:off x="655955" y="2560320"/>
            <a:ext cx="3079750" cy="3050540"/>
          </a:xfrm>
          <a:prstGeom prst="ellipse">
            <a:avLst/>
          </a:prstGeom>
          <a:gradFill>
            <a:gsLst>
              <a:gs pos="99000">
                <a:srgbClr val="E21907">
                  <a:alpha val="41000"/>
                </a:srgbClr>
              </a:gs>
              <a:gs pos="0">
                <a:srgbClr val="E21907"/>
              </a:gs>
              <a:gs pos="47000">
                <a:srgbClr val="E21907">
                  <a:alpha val="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defTabSz="914400"/>
            <a:endParaRPr lang="zh-CN" altLang="en-US" sz="1800">
              <a:solidFill>
                <a:prstClr val="white"/>
              </a:solidFill>
              <a:cs typeface="思源黑体 CN Regular" panose="020B0500000000000000" charset="-122"/>
              <a:sym typeface="+mn-ea"/>
            </a:endParaRPr>
          </a:p>
        </p:txBody>
      </p:sp>
    </p:spTree>
    <p:custDataLst>
      <p:tags r:id="rId1"/>
    </p:custDataLst>
    <p:extLst>
      <p:ext uri="{BB962C8B-B14F-4D97-AF65-F5344CB8AC3E}">
        <p14:creationId xmlns:p14="http://schemas.microsoft.com/office/powerpoint/2010/main" val="2772422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a:cs typeface="思源黑体 CN Regular" panose="020B0500000000000000"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a:cs typeface="思源黑体 CN Regular" panose="020B0500000000000000"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a:cs typeface="思源黑体 CN Regular" panose="020B0500000000000000"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a:cs typeface="思源黑体 CN Regular" panose="020B0500000000000000"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6519</TotalTime>
  <Words>1781</Words>
  <Application>Microsoft Office PowerPoint</Application>
  <PresentationFormat>自定义</PresentationFormat>
  <Paragraphs>114</Paragraphs>
  <Slides>22</Slides>
  <Notes>6</Notes>
  <HiddenSlides>0</HiddenSlides>
  <MMClips>0</MMClips>
  <ScaleCrop>false</ScaleCrop>
  <HeadingPairs>
    <vt:vector size="4" baseType="variant">
      <vt:variant>
        <vt:lpstr>主题</vt:lpstr>
      </vt:variant>
      <vt:variant>
        <vt:i4>6</vt:i4>
      </vt:variant>
      <vt:variant>
        <vt:lpstr>幻灯片标题</vt:lpstr>
      </vt:variant>
      <vt:variant>
        <vt:i4>22</vt:i4>
      </vt:variant>
    </vt:vector>
  </HeadingPairs>
  <TitlesOfParts>
    <vt:vector size="28" baseType="lpstr">
      <vt:lpstr>Office 主题</vt:lpstr>
      <vt:lpstr>Office 主题​​</vt:lpstr>
      <vt:lpstr>1_Office 主题​​</vt:lpstr>
      <vt:lpstr>2_Office 主题​​</vt:lpstr>
      <vt:lpstr>3_Office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cp:lastModifiedBy>
  <cp:revision>24</cp:revision>
  <dcterms:created xsi:type="dcterms:W3CDTF">2014-10-29T09:18:14Z</dcterms:created>
  <dcterms:modified xsi:type="dcterms:W3CDTF">2023-10-13T14:04:04Z</dcterms:modified>
</cp:coreProperties>
</file>